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26"/>
  </p:notesMasterIdLst>
  <p:sldIdLst>
    <p:sldId id="256" r:id="rId2"/>
    <p:sldId id="277" r:id="rId3"/>
    <p:sldId id="278" r:id="rId4"/>
    <p:sldId id="317" r:id="rId5"/>
    <p:sldId id="280" r:id="rId6"/>
    <p:sldId id="307" r:id="rId7"/>
    <p:sldId id="308" r:id="rId8"/>
    <p:sldId id="309" r:id="rId9"/>
    <p:sldId id="310" r:id="rId10"/>
    <p:sldId id="312" r:id="rId11"/>
    <p:sldId id="287" r:id="rId12"/>
    <p:sldId id="288" r:id="rId13"/>
    <p:sldId id="290" r:id="rId14"/>
    <p:sldId id="291" r:id="rId15"/>
    <p:sldId id="294" r:id="rId16"/>
    <p:sldId id="295" r:id="rId17"/>
    <p:sldId id="296" r:id="rId18"/>
    <p:sldId id="297" r:id="rId19"/>
    <p:sldId id="313" r:id="rId20"/>
    <p:sldId id="300" r:id="rId21"/>
    <p:sldId id="301" r:id="rId22"/>
    <p:sldId id="302" r:id="rId23"/>
    <p:sldId id="314" r:id="rId24"/>
    <p:sldId id="316" r:id="rId25"/>
  </p:sldIdLst>
  <p:sldSz cx="10160000" cy="7620000"/>
  <p:notesSz cx="7315200" cy="96012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0000FF"/>
    <a:srgbClr val="003399"/>
    <a:srgbClr val="339966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5" autoAdjust="0"/>
    <p:restoredTop sz="82915" autoAdjust="0"/>
  </p:normalViewPr>
  <p:slideViewPr>
    <p:cSldViewPr>
      <p:cViewPr>
        <p:scale>
          <a:sx n="75" d="100"/>
          <a:sy n="75" d="100"/>
        </p:scale>
        <p:origin x="-996" y="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Chart%20in%20Microsoft%20Office%20PowerPoint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Chart%20in%20Microsoft%20Office%20PowerPoint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20859059284256143"/>
          <c:y val="0.1005656435802668"/>
          <c:w val="0.66400408282298062"/>
          <c:h val="0.58968530719374379"/>
        </c:manualLayout>
      </c:layout>
      <c:lineChart>
        <c:grouping val="standard"/>
        <c:ser>
          <c:idx val="1"/>
          <c:order val="1"/>
          <c:tx>
            <c:v>Blow-up</c:v>
          </c:tx>
          <c:spPr>
            <a:ln w="12700">
              <a:solidFill>
                <a:srgbClr val="FF00FF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val>
            <c:numRef>
              <c:f>'[Chart in Microsoft Office PowerPoint]Sheet1'!$C$39:$J$39</c:f>
              <c:numCache>
                <c:formatCode>General</c:formatCode>
                <c:ptCount val="8"/>
                <c:pt idx="0">
                  <c:v>21</c:v>
                </c:pt>
                <c:pt idx="1">
                  <c:v>10.709999999999999</c:v>
                </c:pt>
                <c:pt idx="2">
                  <c:v>7.35</c:v>
                </c:pt>
                <c:pt idx="3">
                  <c:v>6.09</c:v>
                </c:pt>
                <c:pt idx="4">
                  <c:v>4.83</c:v>
                </c:pt>
                <c:pt idx="5">
                  <c:v>4.41</c:v>
                </c:pt>
                <c:pt idx="6">
                  <c:v>3.7800000000000002</c:v>
                </c:pt>
                <c:pt idx="7">
                  <c:v>3.7600000000000002</c:v>
                </c:pt>
              </c:numCache>
            </c:numRef>
          </c:val>
        </c:ser>
        <c:marker val="1"/>
        <c:axId val="62059648"/>
        <c:axId val="62061568"/>
      </c:lineChart>
      <c:lineChart>
        <c:grouping val="standard"/>
        <c:ser>
          <c:idx val="0"/>
          <c:order val="0"/>
          <c:tx>
            <c:v>Reduction</c:v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'[Chart in Microsoft Office PowerPoint]Sheet1'!$C$38:$J$38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'[Chart in Microsoft Office PowerPoint]Sheet1'!$C$40:$J$40</c:f>
              <c:numCache>
                <c:formatCode>General</c:formatCode>
                <c:ptCount val="8"/>
              </c:numCache>
            </c:numRef>
          </c:val>
        </c:ser>
        <c:marker val="1"/>
        <c:axId val="62458496"/>
        <c:axId val="62456960"/>
      </c:lineChart>
      <c:catAx>
        <c:axId val="6205964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 sz="1600"/>
                  <a:t>Block Size</a:t>
                </a:r>
              </a:p>
            </c:rich>
          </c:tx>
          <c:layout>
            <c:manualLayout>
              <c:xMode val="edge"/>
              <c:yMode val="edge"/>
              <c:x val="0.4290713660792404"/>
              <c:y val="0.79450452621993661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maj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62061568"/>
        <c:crosses val="autoZero"/>
        <c:auto val="1"/>
        <c:lblAlgn val="ctr"/>
        <c:lblOffset val="100"/>
        <c:tickLblSkip val="1"/>
        <c:tickMarkSkip val="1"/>
      </c:catAx>
      <c:valAx>
        <c:axId val="62061568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 sz="1600" b="0" dirty="0" smtClean="0"/>
                  <a:t>Blow-up</a:t>
                </a:r>
                <a:endParaRPr lang="en-US" sz="1600" b="0" dirty="0"/>
              </a:p>
            </c:rich>
          </c:tx>
          <c:layout>
            <c:manualLayout>
              <c:xMode val="edge"/>
              <c:yMode val="edge"/>
              <c:x val="3.5954880639920014E-2"/>
              <c:y val="0.28290722588247907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maj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62059648"/>
        <c:crosses val="autoZero"/>
        <c:crossBetween val="between"/>
      </c:valAx>
      <c:valAx>
        <c:axId val="62456960"/>
        <c:scaling>
          <c:orientation val="minMax"/>
        </c:scaling>
        <c:delete val="1"/>
        <c:axPos val="r"/>
        <c:numFmt formatCode="General" sourceLinked="1"/>
        <c:tickLblPos val="none"/>
        <c:crossAx val="62458496"/>
        <c:crosses val="max"/>
        <c:crossBetween val="between"/>
      </c:valAx>
      <c:catAx>
        <c:axId val="62458496"/>
        <c:scaling>
          <c:orientation val="minMax"/>
        </c:scaling>
        <c:delete val="1"/>
        <c:axPos val="b"/>
        <c:numFmt formatCode="General" sourceLinked="1"/>
        <c:tickLblPos val="none"/>
        <c:crossAx val="62456960"/>
        <c:crosses val="autoZero"/>
        <c:auto val="1"/>
        <c:lblAlgn val="ctr"/>
        <c:lblOffset val="100"/>
      </c:cat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b"/>
      <c:legendEntry>
        <c:idx val="1"/>
        <c:delete val="1"/>
      </c:legendEntry>
      <c:layout>
        <c:manualLayout>
          <c:xMode val="edge"/>
          <c:yMode val="edge"/>
          <c:x val="0.28564908553097534"/>
          <c:y val="0.88058358776581458"/>
          <c:w val="0.44719148308708601"/>
          <c:h val="8.1325301204819636E-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6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9457035069016754"/>
          <c:y val="8.9820490591801069E-2"/>
          <c:w val="0.74886960556332083"/>
          <c:h val="0.60778531967118676"/>
        </c:manualLayout>
      </c:layout>
      <c:barChart>
        <c:barDir val="col"/>
        <c:grouping val="clustered"/>
        <c:ser>
          <c:idx val="0"/>
          <c:order val="0"/>
          <c:tx>
            <c:v>1 char/block</c:v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'[Chart in Microsoft Office PowerPoint]Sheet1'!$C$12:$C$14</c:f>
              <c:strCache>
                <c:ptCount val="3"/>
                <c:pt idx="0">
                  <c:v>insert</c:v>
                </c:pt>
                <c:pt idx="1">
                  <c:v>deletes </c:v>
                </c:pt>
                <c:pt idx="2">
                  <c:v>inserts &amp; deletes</c:v>
                </c:pt>
              </c:strCache>
            </c:strRef>
          </c:cat>
          <c:val>
            <c:numRef>
              <c:f>'[Chart in Microsoft Office PowerPoint]Sheet1'!$D$12:$D$14</c:f>
              <c:numCache>
                <c:formatCode>0.00%</c:formatCode>
                <c:ptCount val="3"/>
                <c:pt idx="0">
                  <c:v>8.2000000000000003E-2</c:v>
                </c:pt>
                <c:pt idx="1">
                  <c:v>3.9000000000000014E-2</c:v>
                </c:pt>
                <c:pt idx="2" formatCode="0%">
                  <c:v>0.11</c:v>
                </c:pt>
              </c:numCache>
            </c:numRef>
          </c:val>
        </c:ser>
        <c:ser>
          <c:idx val="1"/>
          <c:order val="1"/>
          <c:tx>
            <c:v>8 char/block</c:v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'[Chart in Microsoft Office PowerPoint]Sheet1'!$C$12:$C$14</c:f>
              <c:strCache>
                <c:ptCount val="3"/>
                <c:pt idx="0">
                  <c:v>insert</c:v>
                </c:pt>
                <c:pt idx="1">
                  <c:v>deletes </c:v>
                </c:pt>
                <c:pt idx="2">
                  <c:v>inserts &amp; deletes</c:v>
                </c:pt>
              </c:strCache>
            </c:strRef>
          </c:cat>
          <c:val>
            <c:numRef>
              <c:f>'[Chart in Microsoft Office PowerPoint]Sheet1'!$E$12:$E$14</c:f>
              <c:numCache>
                <c:formatCode>0.00%</c:formatCode>
                <c:ptCount val="3"/>
                <c:pt idx="0">
                  <c:v>8.8000000000000064E-2</c:v>
                </c:pt>
                <c:pt idx="1">
                  <c:v>7.5000000000000011E-2</c:v>
                </c:pt>
                <c:pt idx="2">
                  <c:v>0.126</c:v>
                </c:pt>
              </c:numCache>
            </c:numRef>
          </c:val>
        </c:ser>
        <c:axId val="62503936"/>
        <c:axId val="62509824"/>
      </c:barChart>
      <c:catAx>
        <c:axId val="62503936"/>
        <c:scaling>
          <c:orientation val="minMax"/>
        </c:scaling>
        <c:axPos val="b"/>
        <c:numFmt formatCode="General" sourceLinked="1"/>
        <c:maj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/>
            </a:pPr>
            <a:endParaRPr lang="en-US"/>
          </a:p>
        </c:txPr>
        <c:crossAx val="62509824"/>
        <c:crosses val="autoZero"/>
        <c:auto val="1"/>
        <c:lblAlgn val="ctr"/>
        <c:lblOffset val="100"/>
        <c:tickLblSkip val="1"/>
        <c:tickMarkSkip val="1"/>
      </c:catAx>
      <c:valAx>
        <c:axId val="62509824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en-US" sz="1600" b="0" dirty="0"/>
                  <a:t>performance degradation</a:t>
                </a:r>
              </a:p>
            </c:rich>
          </c:tx>
          <c:layout>
            <c:manualLayout>
              <c:xMode val="edge"/>
              <c:yMode val="edge"/>
              <c:x val="8.9881621940114641E-3"/>
              <c:y val="0.11255075258449837"/>
            </c:manualLayout>
          </c:layout>
          <c:spPr>
            <a:noFill/>
            <a:ln w="25400">
              <a:noFill/>
            </a:ln>
          </c:spPr>
        </c:title>
        <c:numFmt formatCode="0%" sourceLinked="0"/>
        <c:maj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/>
            </a:pPr>
            <a:endParaRPr lang="en-US"/>
          </a:p>
        </c:txPr>
        <c:crossAx val="62503936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1472715196314747"/>
          <c:y val="0.90038405913546526"/>
          <c:w val="0.68693063367079155"/>
          <c:h val="7.4850299401197584E-2"/>
        </c:manualLayout>
      </c:layout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1600" b="0"/>
          </a:pPr>
          <a:endParaRPr lang="en-U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400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2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image" Target="../media/image34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12" Type="http://schemas.openxmlformats.org/officeDocument/2006/relationships/image" Target="../media/image33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11" Type="http://schemas.openxmlformats.org/officeDocument/2006/relationships/image" Target="../media/image32.wmf"/><Relationship Id="rId5" Type="http://schemas.openxmlformats.org/officeDocument/2006/relationships/image" Target="../media/image26.wmf"/><Relationship Id="rId10" Type="http://schemas.openxmlformats.org/officeDocument/2006/relationships/image" Target="../media/image31.wmf"/><Relationship Id="rId4" Type="http://schemas.openxmlformats.org/officeDocument/2006/relationships/image" Target="../media/image25.wmf"/><Relationship Id="rId9" Type="http://schemas.openxmlformats.org/officeDocument/2006/relationships/image" Target="../media/image3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300">
                <a:latin typeface="Times New Roman" pitchFamily="18" charset="0"/>
              </a:defRPr>
            </a:lvl1pPr>
          </a:lstStyle>
          <a:p>
            <a:endParaRPr lang="en-US" altLang="zh-CN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Times New Roman" pitchFamily="18" charset="0"/>
              </a:defRPr>
            </a:lvl1pPr>
          </a:lstStyle>
          <a:p>
            <a:endParaRPr lang="en-US" altLang="zh-CN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300">
                <a:latin typeface="Times New Roman" pitchFamily="18" charset="0"/>
              </a:defRPr>
            </a:lvl1pPr>
          </a:lstStyle>
          <a:p>
            <a:endParaRPr lang="en-US" altLang="zh-CN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Times New Roman" pitchFamily="18" charset="0"/>
              </a:defRPr>
            </a:lvl1pPr>
          </a:lstStyle>
          <a:p>
            <a:fld id="{8B305D9C-DD0C-4A72-87C0-83F0B8A93011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305D9C-DD0C-4A72-87C0-83F0B8A93011}" type="slidenum">
              <a:rPr lang="zh-CN" altLang="en-US" smtClean="0"/>
              <a:pPr/>
              <a:t>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9E810B-689F-4E88-9FAF-3ACCFAA61207}" type="slidenum">
              <a:rPr lang="zh-CN" altLang="en-US"/>
              <a:pPr/>
              <a:t>2</a:t>
            </a:fld>
            <a:endParaRPr lang="en-US" altLang="zh-CN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smtClean="0"/>
              <a:t>Existent service model usually require users to fully trust the server, which is sometimes ungrounded.</a:t>
            </a:r>
          </a:p>
          <a:p>
            <a:pPr eaLnBrk="1" hangingPunct="1"/>
            <a:endParaRPr lang="en-US" altLang="zh-CN" smtClean="0"/>
          </a:p>
          <a:p>
            <a:pPr eaLnBrk="1" hangingPunct="1"/>
            <a:r>
              <a:rPr lang="en-US" altLang="zh-CN" smtClean="0"/>
              <a:t>This “full-trust” relation can sometimes be ungrounded, causing lose of user data control.</a:t>
            </a:r>
          </a:p>
          <a:p>
            <a:pPr eaLnBrk="1" hangingPunct="1"/>
            <a:r>
              <a:rPr lang="en-US" altLang="zh-CN" smtClean="0"/>
              <a:t>It hinders more wide-spread of some web applications.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B78ABD-A3F5-4914-BE05-E4AE4A0E13EE}" type="slidenum">
              <a:rPr lang="zh-CN" altLang="en-US"/>
              <a:pPr/>
              <a:t>3</a:t>
            </a:fld>
            <a:endParaRPr lang="en-US" altLang="zh-CN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 eaLnBrk="1" hangingPunct="1"/>
            <a:r>
              <a:rPr lang="en-US" altLang="zh-CN" smtClean="0"/>
              <a:t>Improved user experience</a:t>
            </a:r>
          </a:p>
          <a:p>
            <a:pPr lvl="1" eaLnBrk="1" hangingPunct="1"/>
            <a:r>
              <a:rPr lang="en-US" altLang="zh-CN" smtClean="0"/>
              <a:t>Rich Internet Applicaitons</a:t>
            </a:r>
            <a:endParaRPr lang="zh-CN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2C2B70-38E2-4B14-8AF5-A61EAC5C638B}" type="slidenum">
              <a:rPr lang="zh-CN" altLang="en-US"/>
              <a:pPr/>
              <a:t>6</a:t>
            </a:fld>
            <a:endParaRPr lang="en-US" altLang="zh-CN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smtClean="0"/>
              <a:t>Proxy:</a:t>
            </a:r>
          </a:p>
          <a:p>
            <a:pPr eaLnBrk="1" hangingPunct="1"/>
            <a:r>
              <a:rPr lang="en-US" altLang="zh-CN" smtClean="0"/>
              <a:t>Need to trust the proxy</a:t>
            </a:r>
          </a:p>
          <a:p>
            <a:pPr eaLnBrk="1" hangingPunct="1"/>
            <a:r>
              <a:rPr lang="en-US" altLang="zh-CN" smtClean="0"/>
              <a:t>Unable to handle TLS encrypted traffic</a:t>
            </a:r>
          </a:p>
          <a:p>
            <a:pPr eaLnBrk="1" hangingPunct="1"/>
            <a:r>
              <a:rPr lang="en-US" altLang="zh-CN" smtClean="0"/>
              <a:t>Largely for corporate use</a:t>
            </a:r>
          </a:p>
          <a:p>
            <a:pPr eaLnBrk="1" hangingPunct="1"/>
            <a:endParaRPr lang="en-US" altLang="zh-CN" smtClean="0"/>
          </a:p>
          <a:p>
            <a:pPr eaLnBrk="1" hangingPunct="1"/>
            <a:r>
              <a:rPr lang="en-US" altLang="zh-CN" smtClean="0"/>
              <a:t>User JS:</a:t>
            </a:r>
          </a:p>
          <a:p>
            <a:pPr eaLnBrk="1" hangingPunct="1"/>
            <a:r>
              <a:rPr lang="en-US" altLang="zh-CN" smtClean="0"/>
              <a:t>No API for intercepting net traffic in general</a:t>
            </a:r>
          </a:p>
          <a:p>
            <a:pPr eaLnBrk="1" hangingPunct="1"/>
            <a:r>
              <a:rPr lang="en-US" altLang="zh-CN" smtClean="0">
                <a:solidFill>
                  <a:srgbClr val="000000"/>
                </a:solidFill>
              </a:rPr>
              <a:t>No preemptive execution (Greasemonkey)</a:t>
            </a:r>
          </a:p>
          <a:p>
            <a:pPr eaLnBrk="1" hangingPunct="1"/>
            <a:r>
              <a:rPr lang="en-US" altLang="zh-CN" smtClean="0"/>
              <a:t>Require deep understanding of client code</a:t>
            </a:r>
          </a:p>
          <a:p>
            <a:pPr eaLnBrk="1" hangingPunct="1"/>
            <a:endParaRPr lang="en-US" altLang="zh-CN" smtClean="0"/>
          </a:p>
          <a:p>
            <a:pPr eaLnBrk="1" hangingPunct="1"/>
            <a:r>
              <a:rPr lang="en-US" altLang="zh-CN" smtClean="0"/>
              <a:t>Add-on:</a:t>
            </a:r>
          </a:p>
          <a:p>
            <a:pPr eaLnBrk="1" hangingPunct="1"/>
            <a:r>
              <a:rPr lang="en-US" altLang="zh-CN" smtClean="0"/>
              <a:t>Trusted browser and extension</a:t>
            </a:r>
          </a:p>
          <a:p>
            <a:pPr eaLnBrk="1" hangingPunct="1"/>
            <a:r>
              <a:rPr lang="en-US" altLang="zh-CN" smtClean="0"/>
              <a:t>Easy to deploy at individual user granularity</a:t>
            </a:r>
          </a:p>
          <a:p>
            <a:pPr eaLnBrk="1" hangingPunct="1"/>
            <a:r>
              <a:rPr lang="en-US" altLang="zh-CN" smtClean="0"/>
              <a:t>Orthogonal to TSL encryption</a:t>
            </a:r>
          </a:p>
          <a:p>
            <a:pPr eaLnBrk="1" hangingPunct="1"/>
            <a:endParaRPr lang="en-US" altLang="zh-CN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6676FC-4CD9-4B44-804A-84FBA3AF77A5}" type="slidenum">
              <a:rPr lang="zh-CN" altLang="en-US"/>
              <a:pPr/>
              <a:t>8</a:t>
            </a:fld>
            <a:endParaRPr lang="en-US" altLang="zh-CN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smtClean="0"/>
              <a:t>sunny</a:t>
            </a:r>
          </a:p>
          <a:p>
            <a:pPr eaLnBrk="1" hangingPunct="1"/>
            <a:r>
              <a:rPr lang="en-US" altLang="zh-CN" smtClean="0"/>
              <a:t>sunshine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437A0B-1208-466D-A3C5-2FF4AE7A913B}" type="slidenum">
              <a:rPr lang="zh-CN" altLang="en-US"/>
              <a:pPr/>
              <a:t>11</a:t>
            </a:fld>
            <a:endParaRPr lang="en-US" altLang="zh-CN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smtClean="0"/>
              <a:t>Incrementality offers efficiency in computing updated encryptions.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1D7C12-55AA-4AEE-99D0-64BB8B50641E}" type="slidenum">
              <a:rPr lang="zh-CN" altLang="en-US"/>
              <a:pPr/>
              <a:t>12</a:t>
            </a:fld>
            <a:endParaRPr lang="en-US" altLang="zh-CN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zh-CN" smtClean="0"/>
              <a:t>Incrementality for Insertion/deletion</a:t>
            </a:r>
          </a:p>
          <a:p>
            <a:pPr eaLnBrk="1" hangingPunct="1"/>
            <a:endParaRPr lang="en-US" altLang="zh-CN" smtClean="0"/>
          </a:p>
          <a:p>
            <a:pPr eaLnBrk="1" hangingPunct="1"/>
            <a:r>
              <a:rPr lang="en-US" altLang="zh-CN" smtClean="0"/>
              <a:t>Note the ciphertext blow-up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law-school.findthebest.com/sites/default/files/419/media/images/University_Virginia_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200" y="6172200"/>
            <a:ext cx="2133600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60800" y="1905000"/>
            <a:ext cx="5994400" cy="20955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46600" y="4419600"/>
            <a:ext cx="4953000" cy="2209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altLang="zh-CN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08000" y="6938963"/>
            <a:ext cx="2370138" cy="528637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71863" y="6938963"/>
            <a:ext cx="3216275" cy="528637"/>
          </a:xfrm>
        </p:spPr>
        <p:txBody>
          <a:bodyPr/>
          <a:lstStyle>
            <a:lvl1pPr>
              <a:defRPr smtClean="0"/>
            </a:lvl1pPr>
          </a:lstStyle>
          <a:p>
            <a:endParaRPr lang="en-US" altLang="zh-CN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81863" y="6938963"/>
            <a:ext cx="2370137" cy="528637"/>
          </a:xfrm>
        </p:spPr>
        <p:txBody>
          <a:bodyPr/>
          <a:lstStyle>
            <a:lvl1pPr>
              <a:defRPr/>
            </a:lvl1pPr>
          </a:lstStyle>
          <a:p>
            <a:fld id="{E219A090-7E33-42B4-B2D9-0B62C3D13106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3676BA-3ADB-4989-8C9C-BE7BA9321536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676275"/>
            <a:ext cx="2159000" cy="60975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676275"/>
            <a:ext cx="6324600" cy="60975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9C9647-A211-47D5-A588-CD3F07ECA45E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76275"/>
            <a:ext cx="8636000" cy="12715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2200275"/>
            <a:ext cx="4241800" cy="4573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6200" y="2200275"/>
            <a:ext cx="4241800" cy="4573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771982-AF54-42A8-A8EF-A229D42117D6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275" y="4895850"/>
            <a:ext cx="8636000" cy="15144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3275" y="3228975"/>
            <a:ext cx="8636000" cy="16668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8CD2E4-3627-49B5-B075-43BE34496037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200275"/>
            <a:ext cx="4241800" cy="4573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6200" y="2200275"/>
            <a:ext cx="4241800" cy="45735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CC7138-02E1-471D-B959-AA7B6DA3976A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4800"/>
            <a:ext cx="9144000" cy="1270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704975"/>
            <a:ext cx="4489450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16175"/>
            <a:ext cx="4489450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963" y="1704975"/>
            <a:ext cx="4491037" cy="7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0963" y="2416175"/>
            <a:ext cx="4491037" cy="43910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B5F912-CD76-4CC1-BE58-EA2986FB81C2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8DB5C-BDBC-4FB5-B3DF-78BE8BF01830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B9F8B6-4F6A-4738-9A4F-CFC4081E9770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3343275" cy="12906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1925" y="303213"/>
            <a:ext cx="5680075" cy="65039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93850"/>
            <a:ext cx="3343275" cy="5213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B98577-F3F8-4BFD-A290-E03986EFD5DD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725" y="5334000"/>
            <a:ext cx="6096000" cy="6302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0725" y="681038"/>
            <a:ext cx="60960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0725" y="5964238"/>
            <a:ext cx="6096000" cy="8937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F8E992-7EC6-4596-910B-B49CEC2D4272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676275"/>
            <a:ext cx="8636000" cy="127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7" tIns="45720" rIns="91437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200275"/>
            <a:ext cx="8636000" cy="457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7" tIns="45720" rIns="91437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942138"/>
            <a:ext cx="2117725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7" tIns="45720" rIns="91437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Times New Roman" pitchFamily="18" charset="0"/>
                <a:ea typeface="宋体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70275" y="6942138"/>
            <a:ext cx="321945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7" tIns="45720" rIns="91437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r>
              <a:rPr lang="en-US" altLang="zh-CN"/>
              <a:t>ICDCS-SPCC 2011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80275" y="6942138"/>
            <a:ext cx="2119313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7" tIns="45720" rIns="91437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itchFamily="18" charset="0"/>
                <a:ea typeface="宋体" pitchFamily="2" charset="-122"/>
              </a:defRPr>
            </a:lvl1pPr>
          </a:lstStyle>
          <a:p>
            <a:fld id="{2D4B9C73-AA9D-4A5C-BA17-01E736AD2A0C}" type="slidenum">
              <a:rPr lang="zh-CN" altLang="en-US"/>
              <a:pPr/>
              <a:t>‹#›</a:t>
            </a:fld>
            <a:endParaRPr lang="en-US" altLang="zh-CN"/>
          </a:p>
        </p:txBody>
      </p:sp>
      <p:pic>
        <p:nvPicPr>
          <p:cNvPr id="4103" name="Picture 2" descr="http://law-school.findthebest.com/sites/default/files/419/media/images/University_Virginia_logo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27000" y="6858000"/>
            <a:ext cx="106680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oleObject" Target="../embeddings/oleObject14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8.bin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17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6.bin"/><Relationship Id="rId15" Type="http://schemas.openxmlformats.org/officeDocument/2006/relationships/oleObject" Target="../embeddings/oleObject16.bin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5.bin"/><Relationship Id="rId9" Type="http://schemas.openxmlformats.org/officeDocument/2006/relationships/oleObject" Target="../embeddings/oleObject10.bin"/><Relationship Id="rId14" Type="http://schemas.openxmlformats.org/officeDocument/2006/relationships/oleObject" Target="../embeddings/oleObject1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ghtbeevil.com/securedoc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ctrTitle"/>
          </p:nvPr>
        </p:nvSpPr>
        <p:spPr>
          <a:xfrm>
            <a:off x="1574800" y="533400"/>
            <a:ext cx="8305800" cy="1600200"/>
          </a:xfrm>
        </p:spPr>
        <p:txBody>
          <a:bodyPr lIns="0" tIns="0" rIns="0" bIns="0" anchor="t"/>
          <a:lstStyle/>
          <a:p>
            <a:pPr algn="l" eaLnBrk="1" hangingPunct="1">
              <a:lnSpc>
                <a:spcPct val="95000"/>
              </a:lnSpc>
            </a:pPr>
            <a:r>
              <a:rPr lang="en-US" altLang="zh-CN" sz="5400" b="1" dirty="0" smtClean="0">
                <a:solidFill>
                  <a:srgbClr val="000000"/>
                </a:solidFill>
                <a:ea typeface="宋体" pitchFamily="2" charset="-122"/>
              </a:rPr>
              <a:t>Private Editing Using </a:t>
            </a:r>
            <a:br>
              <a:rPr lang="en-US" altLang="zh-CN" sz="5400" b="1" dirty="0" smtClean="0">
                <a:solidFill>
                  <a:srgbClr val="000000"/>
                </a:solidFill>
                <a:ea typeface="宋体" pitchFamily="2" charset="-122"/>
              </a:rPr>
            </a:br>
            <a:r>
              <a:rPr lang="en-US" altLang="zh-CN" sz="5400" b="1" dirty="0" err="1" smtClean="0">
                <a:solidFill>
                  <a:srgbClr val="000000"/>
                </a:solidFill>
                <a:ea typeface="宋体" pitchFamily="2" charset="-122"/>
              </a:rPr>
              <a:t>Untrusted</a:t>
            </a:r>
            <a:r>
              <a:rPr lang="en-US" altLang="zh-CN" sz="5400" b="1" dirty="0" smtClean="0">
                <a:solidFill>
                  <a:srgbClr val="000000"/>
                </a:solidFill>
                <a:ea typeface="宋体" pitchFamily="2" charset="-122"/>
              </a:rPr>
              <a:t> Cloud Services</a:t>
            </a:r>
            <a:endParaRPr lang="en-US" altLang="zh-CN" dirty="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461000" y="3200400"/>
            <a:ext cx="4699000" cy="2382838"/>
          </a:xfrm>
        </p:spPr>
        <p:txBody>
          <a:bodyPr lIns="0" tIns="0" rIns="0" bIns="0"/>
          <a:lstStyle/>
          <a:p>
            <a:pPr algn="l"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altLang="zh-CN" b="1" dirty="0" smtClean="0">
                <a:solidFill>
                  <a:srgbClr val="000000"/>
                </a:solidFill>
                <a:ea typeface="宋体" pitchFamily="2" charset="-122"/>
              </a:rPr>
              <a:t>Yan Huang</a:t>
            </a:r>
            <a:r>
              <a:rPr lang="en-US" altLang="zh-CN" dirty="0" smtClean="0">
                <a:solidFill>
                  <a:srgbClr val="000000"/>
                </a:solidFill>
                <a:ea typeface="宋体" pitchFamily="2" charset="-122"/>
              </a:rPr>
              <a:t>	 and David Evans</a:t>
            </a:r>
            <a:endParaRPr lang="en-US" altLang="zh-CN" dirty="0" smtClean="0">
              <a:ea typeface="宋体" pitchFamily="2" charset="-122"/>
            </a:endParaRPr>
          </a:p>
          <a:p>
            <a:pPr algn="l"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altLang="zh-CN" dirty="0" smtClean="0">
                <a:solidFill>
                  <a:srgbClr val="000000"/>
                </a:solidFill>
                <a:ea typeface="宋体" pitchFamily="2" charset="-122"/>
              </a:rPr>
              <a:t>University of Virginia</a:t>
            </a:r>
          </a:p>
          <a:p>
            <a:pPr algn="l" eaLnBrk="1" hangingPunct="1">
              <a:lnSpc>
                <a:spcPct val="95000"/>
              </a:lnSpc>
              <a:spcBef>
                <a:spcPct val="0"/>
              </a:spcBef>
            </a:pPr>
            <a:endParaRPr lang="en-US" altLang="zh-CN" dirty="0" smtClean="0">
              <a:solidFill>
                <a:srgbClr val="000000"/>
              </a:solidFill>
              <a:ea typeface="宋体" pitchFamily="2" charset="-122"/>
            </a:endParaRPr>
          </a:p>
          <a:p>
            <a:pPr algn="l"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altLang="zh-CN" u="sng" dirty="0" smtClean="0">
                <a:solidFill>
                  <a:schemeClr val="accent2"/>
                </a:solidFill>
                <a:ea typeface="宋体" pitchFamily="2" charset="-122"/>
              </a:rPr>
              <a:t>http://MightBeEvil.com</a:t>
            </a:r>
          </a:p>
        </p:txBody>
      </p:sp>
      <p:sp>
        <p:nvSpPr>
          <p:cNvPr id="18434" name="AutoShape 2" descr="data:image/jpg;base64,/9j/4AAQSkZJRgABAQAAAQABAAD/2wCEAAkGBhQSEBUUEhIUFRQWFBQXFRUVFBQUFRQUFBQVFRUVFBUYHCceFxkjGRQXHy8gIycpLCwsFx4xNTAqNSYsLCkBCQoKDgwOGg8PGiwkHSQsLCwsLCwsLCwpLCwsKSwsLCwsLSwpLCwpKSkpLCkpLCwsKSwsKSwpLCwsLCwsLCwsLP/AABEIAOEA4QMBIgACEQEDEQH/xAAbAAABBQEBAAAAAAAAAAAAAAADAAECBAUGB//EAEwQAAEDAwIDBQMIBwQIBQUAAAEAAhEDEiEEMQVBUQYTImFxMoGRBxRCUqGxwdEjYnKS0uHwFTNT8RZjc5Oys8PiJCUmpMIXQ1R0gv/EABkBAAMBAQEAAAAAAAAAAAAAAAABAgMEBf/EACkRAAICAgICAQMDBQAAAAAAAAABAhESIQMxQVETMmFxIiNCUoGh8PH/2gAMAwEAAhEDEQA/APSy5RJTEppXUQOlKaUxQIeU4KjKcFAWTBToYepIGTBTyoJApAEBTyoSnBSGECK1CYigKWNBGlTlCDku8U0MJCYlBNVQNVOgLNyi56B3yY1UUKwrnqBehOqIZqKkhWFNRMaqAXpXKqFYRzlGVElIBAD3JpT2JWoAaUynakgCvT1AdJEwDBkEZHqpyuA4PxSoHA+2RcPbJIJGCYMRsCSCZ9AtodobmMwfE8D6JLgMxEWyemNuSyjzRatg0dNKYlVqGqucREYB5bHaVHUa9jHBrjBORgxuBvy3C3tdsllm5NchtqgnBB9Ci02Sr12Z7HbujBRNNJQ3ZolRMlJrVGVJrlJQ5KdqaFMFIY7N0YuQg5QfUU9jCOqIbqqCaqgXqqJsMXqPeIJeol6qhWH7xMaqr3pXooLDd4ol6FcnlOhE7lIFDBTygAjSrKrMKLepZSCKJCjcnuSGJJK5JAjyVnGnDxscM2tNvteIw4OJ8wfigM1ha9xuhrXSCYMOnfeJEb/HoqFDSxTdc+ySLSWksqA7w7IBEA9YPNXOE6E1DENccDxEhl2QA4hp6YG58pXBWTLO37Ma6na24+N5IbOLgXE3NbMBomMTzWHx/UOdVeXtLYMZkezlggTJMY6khWNPwMh7WtFYUmSXGCXEjH6CoABEkOjIwcYzl8ZquFU33l8NY4mwPAJhwubHLYkHl79OS1FJkrs6Ps1UAa6rULmAQPECxni2Az4jgmIEXFdXRqgtBaZBEg9VxPCa003EOY1rfZvdIFzSD4bTfj6IAkrR4DxBxqmch4bDi5xmwZIDiT9IeXwha8c0kog1s6m9MXIdya5dFE2TlIOQyUpTAN3ifvEEFIuSoLCmshOqKDnKJKaQmxF6a9RJUSVVCJ3prkMlNKKFYSUpQ7krkwCXKQcgynuSCw4cpNKAHKQelQ7DhylegB6e9Khh70r0C5PclQWHvSQL0k6HZ45o6z4I8Zb9E32NBIhxIDDdMDmI6olHTd5UJEzbMMDjABOR0ERmTg78hGpqCJc55kkucfZkuyd+e/Ub81q9ndVTD3PqF5aGxYRALjnxAGY9kz55XkR5Llvo2rWjYqPikGUal0MD7RIe1wwYtcHRku2dsBELEYypWa+qTIabS51QG4AAQ2TPU7n3Yk2v1WQKJc2QRbeA2oSALrIwSST0yMYWfU4qQ9rWGwtFl1Om6m7u5PtEO5CSTuZK3c4SJUWa2irhjGjvMy4yBJYTgQC2H4bGcbYHOen0DnNDqL7ngSQLmupuEyIbvOf3fOFncP0zA8Oqte5pLSDeBTNziHFzhzEg2+Y2OFr0+0BbIpCk1wLg/uxcwNEEVWE5di4Fp9yaSf1Azs+Hsc2k0PJLol0wTccnYDmjysng/FzWJAGGiC51ocXAifC0kAe9akrui01oyZO5MCoFyaVVCCFyiXKBcolydBZMuUS5QLlEuToVhLlElDuSuQKycppULkrkwHlKVG5KUASuThyHKeUCCXJw9ClPKBhhUT3oEqUpUFhL096EnCACXJKCSAs8eq0TLTJc6eYLAD5TIMeakHNDhu50kQTiNzAGD6DqqlBxkT+76Hn0EbJq7xPP+Q5LwsbO78GjU1IkHxSR7P8AKMnkVVrVG+1cQDu0C3xHbMk8iqV58xtA5joJ5JqwdsGm4TcOQ5gz1z9yceOiWzZ4VXgkGp4PN0X/AKjwBjeZg+ztkLb0/A21WX3NpiHNz43lwEzTa0jn7yuP0FYgEFrsnqRnz25roW8YptB7yjSugBrpyHN2LmvYW8pOCT1W8cf5EOzuOyehZ3LXsLiDMONlzhtDywkYMkAwRhb1i891HE6upbQFQWscQGODmsyCGuqCjIloxE7QYnC9H4ZojTpNa5/eQPagCRyx6QuyHIuktEOIG1RcFdqaXoqz2rdOzNporlQJVg0T0UDSVWKgBKjKI+keiGWFMVEZSlPYolqYh5SlNapNpoAaUyO2kkaaVgBSRe7SFNAAwnARe6TikiwBQpBqMKaTyACTgAEk+Q3SsdArEimo6+m8gNeDLS4R0Bgn4qvxLi9OiWh59qcjlAnP5eanNd2FFiU65j/TBn1x/uqn5J1HzQ9jxZ51oqT3AyAAfpWyekADf3Iz9E4MMCQNrrRzgQMGY6ogpBgkvFp+rcIjlG/Pp1UxqWBx8RP6kk7bbesrxnyO9HUtdkqVBjfFEwDuQQSeZwOR8kYVW5DrQTk+DliJMTO+6rU6gL8EGAJwYjyEn+tioBhdUIfAbuCZmP1YUU3s0tF4aFgBJLhPTYEDlgk+iwa+nqB/jYQxz7ciJk9YWlxPiLm+C72Bc0hgzJnwuGWQOe2FRdVqVX03hhexrgQDkQxwNrndIEZ6rbhvtlcij47PW+x3BGCmH3XgwSx4pvLHNLSwXjxC204Mei7GRC5js9q9MXDujD3MksIdLR7VpcRBtutnmGj39Aai9CKtHO9FqmVWq6aXThTpvRAVXQdlcsIKsM04ITEJ2hJsEgdXTgphpWxsikJ2osdFCpoOiqOpLbIVDVU+a1hNmc4+UUe6T2IsJLSzEgAkQpJIAYBK1OkgBrU8JQgazWNpgXODS4w0u2u5TJGPeEm67Gc72p7U93+ipZcQZdJBb+wQfaWLxLtdVqUowAAA+MXGd5GRMxGyweKaolznGCQSCXQBIPPcySqTdSd2sxv7Q3HofXC86U5ybNKNCjqzs2d95yBzEiDEHzU9RUDsO2BJBzIkAHxb8gqNNwIkg3EAGXYO5EQY+HwVdmoLxZ4g4xHh9g+8CR6fasaYyz81b9d/xKdZv9lP6D4f9qSql/UMkzX+MNAJLtpMb7m4ZOJwfggtrhkh035iQCN59Mo40ILMlpOSHYcPKARIPqqfEtK4Q6JIBnY7/SEeZ9FCxbosss4kGABzYncjc7dNkQVw3Pe83EAtOxOffP3LLY/vLbpORkjA55VrWaZrA1wksnJnBjNoCrFJ0TYOvXLnySZ2kQNukcoV7htem1pl5DiY2mQ6BEjO+VlipLha2cmARO8bCcrRpaW1gDvaGRAEj3kTE9E5JVTLjKnZ0vBuNNo1WvZLbpYcjwNdDS4eEn7/AGdl3dDtBTo0mMNQVXjDy2YEmTBOXATA6xyXjdV1rxfjmY+lJGx/Fdj2X/TXAb2wSRaRcQ25jmnxO52kZAOVfG3HSHySzds9OocRYXBoe0uIkCckdYWgwrk6HZa2sx4fcGlp5hxMQSTkGDnlPrk9Uxy6lb7M0EJTBySsUeGuPkPP8kDAF0CTgDmcAepWbqu0VFmLw4/qlpj1JIC6L+w6ZILw1xG1zGGPS4GFZZoWDZoHoAPuCVoLOX0/G6T/AGajZ+qSA74c/ciVnSF0VbhlNwhzGn1a0/eCqL+zzQIpkNHIWtDc9A0AD4JxkrJZiQmtV3UcOezduOoyP5KsGLbJGeJAshNCslqYtRkPErQmR3sQi1NMlxoq67iNOi26q8NbMSZ3yYAHoVxfbfijawb3YDrTvkE3Qd+TREH1VntFr2V3hnePawGDNoplwkB2fFEnPkPNcaOJ7hwy5pAnoDkg7gk+fJcXNyN6XRcVQJjg7ew5l0y6HdAITVWNPs1A0iC20AHfrcI5/BVK1QveA1pcAdgIPrIET6odShW8UB1rQS4RdDcS528ACM4hYpFBm1XXCZgfSFzQTzJxnZWW6hoJaGEn2nCN/W6PL0nZUaGqcQ4XHwtMCQXEgEnMjAAOfvUmtY5wDah3w19x8TsCHA/1AQ4+xFz50zqfgEkL/R+p5fvP/JOjBCoHTrAx3lwBIIPmMEgYEZKtajuCRIiTi4ueC0eEZIwDP2brCbxAsDdnYkSPZ9/u/qVo8Pc2sDe8eyRBgGJxjeZM4nmsHBrbOiL2ZuupFj4ECQCADIyOXmrOmnu4eHEFxJnYY3nl6+Svajg4gljHP2j2RaB1BO35hV9S19MWvaR4Rz8IJnBPXbE8/hrkpKhOD7RHS6pocWtDfIzn3759E1PiYBgtEjmSXERyyZPosyp7UhwmJlvmNo5FO2rjn5ggb9fVXgiOjRfpWPMh4bA9kgFv2GfsVnQVH0iSRBBnG2On6qzKdIkB0jHL71t6Mw1uzgD4mEGIkbRkc9uqHodHqnZrjNXUNa407WAQ5zjJe7lZgD1XW6HRF+dh1/Jc58nGjqVaEvpMp0w99pY4m4h7g4FpJLYIjfb4r0CmwAQF1ZaJoFp9G1m2T1KsJklADpJJi6N0AOkoseCJBBHUZUkAMVnavhoORg/Z8Fopi1NOgOdfQgwUJ7YW5q9IHDzWLqKZaYK0TAGsbtRxM0dO97TDvCGnEyXAGJxMT6b8lr1CuQ+UGge4FUEkMIFnhth03OJOdoEIlai6EcC6rg3Ok5xImJ6yeqpMJcS0HA5xdbG28+L1UdQ4E+BwkbAW457u5IWga8hwa5oiJBOY6jrsuBRpWFloEMxc4YDnYAEk7jbHuhCrVSD7QBAIuLs9IcNkDWUu7DoMk4HhzBJBk9VnVGukSM+6Z2gjcHHrsrjG9gE1JLTyPTALT1KPQffAhjbiG3GWNGZkkOjl0VWjpnOPhaXRy5gHP5q7R0EN8bHA+LI8WJ6e7daNpBZHvf8AWVP3j/Cko9239b9z+aSQWONCHskATMCTEk7xyP8Akg6SxlQseDJgEYEH1QKFOqKhDsO2tc3eRIBafIyreloOvIt7wnkRMGZlx6YWXXbNKNWtUIeHhxeN4DYIBIBEdYyOvMbqlxHVEtB8VrmuEAgEzMCG8tuUHKHXq+MAOtA8IBNzRGfpnAiOv4K9odLafAQ3GXYcSTJ8EeGcREysqUKZqnapHOUGSYySdoCuUNPgz+OPP1WjW4a1t1SXNAAjw22lxjAMkNyMz1hZB17pmc8iRO2J9V0KWf0mDjiadHTgib8k4kYB9SfLcqyx9oJe0yBjdpnaPMYVXSalpHRrjG8ctj0k/etRtQva5stIcBbvk8hJMTv8FlJuyonp/A+2VT5vSDRaBTYABY3lH1XHl15qyO1tZz2RzJBk3CLSdo3lo+K5HgtKo6mAGEnmGC8DyBbOF0mg4HU8L6ngbkCZLidot/AmfJXnOXR2Lj44q2bQ7R1Y+j+4FZ0/Ga7tg2OpbAjrvn3AqtptIZilSc4/WeCAMbgEA4Mcm+q1qPAHO/vqkjPgbhvKQeu3OVcYy8synOHUYgf7dc3BcHu2hjNiDB5xO/MbbKNUV3NvqObRYINzyJHoCIEyBsD5rd0uhZT9hoHnz+Ko9peC/OqHd3FuZwbfouaYI2MOkeYWpz+Sjp6VQNvoVW12gwYMOBaItJ6g7h1xx5oh44dnHu3CcPaAMATnb4kbbI3ZfgZ01NwdaC502sEMaBMACN4MT5DJWrX0zHiHNB9Rt6HkgDB1PEa7RgN9Q2R7+Y9VTdx6rGbPW3+a1avZ+3NCoWfqnLdwTg4BwMxPms/VaJ21WlH69Pbc5IzsP2jjZZSjLwzeE4fyic3U7a6gVqjQR4XAYNo9hrpi09UKr8odRp/SMnzLKbh8W2lR1vZOp3tWpSc2o11pLYLKjYaBlpxy8j5LmOLvNOA9hE/WlsnoARlT8k49mj4+JxtHbaPtOyrTNVzQ1twaCLsuxdDTkAS0kyQJWT2g4ppdTRDDVDHzLCWl1jhuDaYyJG64CtxEFoBAtaSQCHCQSJaSPTyMTkKj3knJgbjl8B7lo+ZtHE1sNRrtLgwiCYibQGxJJB+jEH+ihcR1xkMBkwBuM9JPJVTVaHYgkdd5PuhV6z5El0kmczv1KzUU3YjQdTJaIJkYDnFkZ3aQfsI6hBo6QXEl0y4kETcbTkARgyg0KtroAaZO5GB55+/krOo1DBcDLXSZIFzXTuSAQJ84TprQhjUu2l0EfQMu6gED7CijVSRIIfjEBskbSeXs5kEbqn86NSRkAAQ0EkTI2HIIVR5a64OIMHb4EekpYgzWj9U/7z/tSXP/ADt31nJ0/jCjT+dODXOcJL8TgWgfq+5UtNxCHy/IwPDAOD5YdsBlWvnTXYLRa7mMEE/d6YVZrwwuLTkCZjeOXvWUV3aNr9lWvXJInzztjpCuaHiLmgN2b5Y3xJPJVjqmuAxDriTzEdJ+CiNUIiIM7n8IWzjaqiHp6LvEaznAi9pa3z8RHxM8vNZzWiPNRdmIMmdoyoucZzP3JxjiqB7DUTC6DhGue1zLTABlpIBhwkgwcHOIcCFztBknJWjpquY3A3zH2pSViPWOy/bJzKlRzqZe98E1Zdfs1paabbQAC2Z6Y6Tu8Lpu1eqqPJrUmFjHQ28TUHhuDQ530ZBP5rmOyzabLK7aDnMYDc4WMc0sltxlzhUMxJx6de04fx92qqxRDwWsJddY4kS0AAhvhyURlSo1UJVfg0G9mmj/AO9qMRGH8hA5cgSFNvZxo2q6jlGH4gQPgCV5RxjtzqaeoqtL3SHkEd49oFvhgBpgez9pXY8N47qH8J+cB0GHtkkxh/d5dk7g+LfI81WQ3BrydQ3s+3lV1GIjD+QgfCSnHAB/i1+UYfyED4SV5aztvqadZjXOJlzD/e1HNgujIO/ous7Z8T1dF1NrXCDccvczYwILRJ9Didk8hYv2dMOAN/xa+IjD8QIH3lOOAN/xa/KMPxAgfCT8Vx3ZDjWqq6h1NxBmk54io9/sOa0+0PDmq3bf3LH4j2v1R1dem139294M1H0wAxwZs3Ez0SyDB+z0gcAaNqtflyfyEDlykpf2A3EVdRiIw/ECB8JPxXN6Tj2oHCqmovksbUyPEBaYAucJd6+Y6FcToe3mpfVYO8e2HA4qPdMHYtcYcPLmnkCg2ejcW050rqT2GrUGRa81AAWgWGJExLvSQsDtV2h77TPp1G2CWulz3FoLTIkOunqPMDcYW32r40dNUotq3va8PgAUxloEmSPMY/JYvHdTT7p3eUqwbgEObScM5GWOHSfcqTTJcZdnj3ENaXZgAQALQA3Aj4433Jkqs3U425ra7RspjUNaxsMIEhzXMhwcQbg43TAHNZ9Sz6LZ3IbkxJ2AyY9Ss3S0QZrq2TAknn09EzJJ9/uEn7lYFYt+gB+0CDPVNQ1EkBwaBzJH2DByixGi1lrRZucA2g3yJJEwQMfAKwKDSyHNFxGSA34iAg/PWgG1rA4CNgPcHBDfVqOANwA67R5hxxOfZmVlTYhqfCiDMi2cTIujMEclBxZY6XuiDDSHYduY5DcKwNaOcuY2MySXbQQdgfP7VjayrfUJzk894VRTfYClv1/sKSD3HmPiPzSWtjCayoWPc3GCQR0IJBCA/UyCI/kq9+U0oUUhh3xg/wBCERjgqk5VrQtucJmOZ3jp9qbAMx4nIGCnq0ZMzj8E2tDgZ8JGRLdp8xyKbv5+GVIiVkI1Mxz/AJoHeDaf5JMqnZFDO57M6mr3dQsbNO0h/sYm0YJyIuBgdF6L8mbp1FXypfe9v5Lx3g2oNpOS0ZfEy0R7WPh6Er1n5JtUHVKh2BpgNnBMPxjzAlZJfrR1Qf7Ukef9tWxxDU/7Z34Fei8DZ/6Zd6Vj/wC6d+S4HttT/wDMNT/tT9wXo3A6Dj2btbAcadaLpiTqHkE42WyFP6Uea6ql/wCL0469x9tUr0/5UaNxoCYkuHxIXmNKhVGrod82P0tINIgscBVHsubIOXcjzXqHynaeq9+m7uo2mB3pc4guM/o7bWjc+1zA80IUl0jI+TAD53I//Hr/APN0y5Xi1P8A8y1/7db7a7PzXX/Jnw6pT1lS9zHMFB4aWC2C6pSJDmHIPh8xjdclx/S1jxLWdy2ZrPDibQwAuDhc52Blu25jAQ3oIrv8HX8Do/8ApnUD9TVn4PcfwXn/AGSpzq2D9r/hK9O4fo3U+z9dj7J7rV+x7OS8iMD7l552FpTxCl+0fuKH2gj9LO2+WR0O0h6d/wD9FQ7WULdHVIETVoGYGf0dXp681L5amy3S+tYfFtNZvH+K16mjaypQpsa4U3XNe4v8LC1pfTM2gg84Slorj2o/k5H5U9PbrKf6zHH3GtU+2ZWGKhG0RzAxjlJWt8putqVq9F1TTvonuAG3G4PaXOcHAwOuxyMdVy1VziMSZ6c4icImrOZqmWa2oEEEkzyH8/vVGq0GLZnocj48lGowjf7U1KnifgMpJUSXhU51GzsWgOwB0jaEWlrA4gCmM49oAczgHAPOShf2a5zAfpDk7Hw81M8JgeM28gRJb5yeXSFDoQ+qrtItLqm+RIdBzIw0eWxhH4VpbQS3xXZPkMwJnB6lB+Zd0S9rwYBtnc8ukR5JDjoLYc0gc4Jn7dknbX6QNbvHf4b/AN9v8SS57+16f+GfinU4S/3/AKFGEpnOw9ynW0xa+0gzgRBnO2OaO/QuZFwLZg5aQc+oXUUVCFOi+I/qQrGp0bhJAJA3MSBJxd0M8ihU9M47NPry+KQUTfWP9deqm4zkn37koXcO2gyrFPQVXMc4MJa2J2kTJGJk7HYeqKCiuKeVcpU24JBMcgYQ26d2MH18+itfMXjdhyMRBkHbafgkwLNCoS39GCzB+mRPUZO0L1j5I2NFQS4YpdcF0gQPQk/BeS09NUx4XAWwR75InlmDC9D+SzRPFZ0yWt2O7dwXAHYmSEJbRtF1CRjdvapbxHUf7U/c1eodm61vZ9rgNqdUxy/v6hXmXbvTl3EdRH+If+Fq9N4BRJ7PhoEk0qoAHM9+9CocrxX9jz3i2pnX6VxHtHTGOk6hw/BeifKXxg0HaeA0h/egl12Le7zDd/aXnnFtMRrdICILfm0g/wD7Dl2fyyE/+Gj/AF//AEkRpinaoP8AJnxp2orVrmtbYxoFpJm8zz/Z+1cxqNTZxXXvibC/HWatEf8AyWv8jZmrqp3ij9z1ka/TOdxLiIblzrojf++05+4FOQoXs7TTa7veBV3wM0NVgfqtqDn6LzT5Onl3EKfq7/hJXovB9I9vAK7Hgtd3WswY2IqRsTyK4D5NdPbxKl6v/wCW9J0VC6Z1/wAtJhml/arf8LFga9hOie9pc3u30mEXuIqBzH3SOWwPrC6T5YNG+q3TCm0uINYmIECxh3JAny3KxG8MrO0WoYKbi5z9M9jQASW2PDiAM4O8ofkcP4nHfKXXqCrY6o5zXPqVPFl1zP0TSXcxaNvPniOaaQ6kCJ6HOZG+J29y9F+UXshqNTXoGhRc8d2+9wtDWuNV5Ac4kAGwN38lylDsLq8h2jrnww0ta3DrxuZgi27byQ6Zi0cvUBJO5+1a3DKVrbpJHNsSNjEmcK1xHslrGW3aWqLzaIYRJABtgbf10WZT09SmbTTMuAxEu8UxAGRMFS9olplrU8TiCy2Di0wT5k/5o2j1LDJBg5LgYIOMZ5CeW6ydRfJvabo2ItjGCQqrmujAPlvlTgqFRpa2tUZBDiBsGk5aJ6HYSD/JYtUkuJO5yfMlGFZ0FvIxI9MoTmRlaRVDFeOiSaxJUFGzp+NvZqvnGDU+iS2602hgIBO9oiSn43xd9exzy3w7QLcC0ZA29kI7ezNS6TYemT9vhRH9k6k4LYwTc4yev0Vn8kPZo4srcR7QPqse02/pH3PhoEm673ZjaNkYcX7svaGtyfFAMGDO10b9E9XsjVgRZ+/mPgiu7MuJPLP1gY9IH9Qj5I+wrYqfFW1C5xZTkCSbXNMYGAHQT5eqvabtI1tOo1oZ4g0RY/MHebzG0oFLs4PpExaBALMGWycnnBz5qVXgLi+aZAb9EOcCehmOcfEyj5I+wVEna9gY0llIh8n2HkiwxDvHHmFc0vaVjnND2sIlolzXt6NHia/Hr5KpT7O4tLzbdcTJJui042iOe+FX4h2ScbRTqAiPFcC3M4iJkR+KfyQXkFHRuf2+xjnBpYIcQSBUe2RLSRL87LquxWrqNLi1pNHvJ7wMc1hLiyQDtOG4lee6Ds05kXPYQLZAuyJF2YEGJXadneJBmnp6eu+p3Ya69lMh01e+FRrqbi0ECJ8JxI+CfJH2Uoo7XinyeaavXfWc+q1zyC4Nc22YAxc0nl1W7S4JRbpPmsE0u7LIJyQZkk/Wkk+qwndu9ODJFUdZYP4sJf8A1A03Sr+63+JZKa9lO+geg+TTS06ragdVJY5rgHOZaS0yJhgMSBzW12i7N0dY1orF3gJLS10HMSDvgwPgsxvbzT/VrfuM/jTP7e6fpVj9ho+29GaXkGm+yXD+x7dKH/NXGajqN97iDFN8mHjYFpIiPelxr5PdLqa7qr3VA55BIa5oEgASJaYJgJh290+8VB6sH8SR7fabpU/cH8SeafkNo2+HcGpUdKNMwHu7XtIJy4PuLiSIybisbgvYHT6as2rTfVLmzAc5pGRbsGg7E801Pt7pzt3u/wBRv8SQ7e6b/We9g/iSyXsNmvxuvawuhuC32gXAAm3aR5LEqdq2gS+wwN+7qCAJxF/mq/G+2dCpRe1l1zmQ0FoAuuBEmSPsK47i+tFdxLabaLbW+BrgQHgVA7IABBPdmYH0tuZKfpocFHqR6DqO1FjnAd2/uyJdTbUe0FzZHiujZ6aj2obUu/uxaw1PE14m3k3x5d0HNecaOtTb3VJ7nMpS976lOm42k90XMDAPEHVCc9DPVX/7V0l72mjqXgNLGvPcBrxiXtDnyyYLsicwfJqVv7A1FLfZ1Gr7V0qgAqMa4Az/AHbomHCcVM4cfigUdZpqVIFlOhY+qXhjaJLqb6ZBu/vAW5yM/SPmsHUa3T3wRW8LYmm7T1A8ibXX3CDBbODlpOSSpM4hogynGn1FzDMA6fxh0Xhz7pdgbnOZ3AKlSe7aHL49Vf3OgrdpaT8PpUTda1xfpw6RgC497JAHXos/iQ0YrZ0+lc6m7BbQf3ZIAEkCsGv8jB5rHqa7TWEGlqHumbSdOxroxDnXOxz9ncDCd/G6BL402oYHuD8VNK61xLy8BtzcGW8/oA7ySKeu1Yft5fYx+H9nmmq99mlpd2HVabXU3VLgKtL9Ha6rD5DiA0zAdvtB+1LtNS0j20tNQBquDXvbQdTLRDqjXN/SvEBzWmBAweqsO4hp7nOOlruup2EOraf69F+IBtzSJ55efVZnabUHU0e7pUXMPhlz61IyWiC7wNGXbnzJ6qs1raJuG/8AB553I6/YUlrf6L1+jP3wnWvyQ9oys6v56z64+BTnXs+sMdQUBtesedP95EbVrc7D/wD0vOK+Qc6pn1xPv/JSFZv1vvP2QnFSpzs/eRG1Xx9H4n8krDIgLOv2FSAb/U/kiNrHnHxUu8PVTkPMGLZ5x71Luwef2FIeqe+Nz75TyDMj3Hr8SPeispxsSlf5pr/NLJjzoI/PM8lA0+ke8ZSuH1lIn9b3IyHm2SpaeOf9e5N83J3djpn7Uwqeacvjmi2UpEjphGConTTz5dOaXf8A+SR1A6p2wbF8zg7qR0wO6ZtWf80u96ED1KLYrEdNPP7EztOP81Pv8xI+KV3mPii2Fv0AdpZ5/imOl6fcrDhAJMfHdRmN56Isl/gAdP8A1CYUQP8AJGDuZP28wpSN5+1IRX7lRdSVhxHPZJ7wB+XwSCmVjT/qE3dKywtP2jkIUGkRg/n6oonFge59UkafL7SkgMWdGz8fwCtU9h6JJLpfYl0SO39dUzdvekkmUR5qbUkkhET7Sg/8UkkwCs/BRG59UkkDIH8vvRKHtfFOkgRDmf65KDfySSTRRNiTPa+KSSEA9NQbySSQBOluP2T+ClU3SSSBB6Xs+4/igVNgkkhDfQ1BFdsPekkgkDW2+H4o9L2T7vvSSQCKrPa9/wCad3JJJADpJJJl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36" name="AutoShape 4" descr="data:image/jpg;base64,/9j/4AAQSkZJRgABAQAAAQABAAD/2wCEAAkGBhQSEBUUEhIUFRQWFBQXFRUVFBQUFRQUFBQVFRUVFBUYHCceFxkjGRQXHy8gIycpLCwsFx4xNTAqNSYsLCkBCQoKDgwOGg8PGiwkHSQsLCwsLCwsLCwpLCwsKSwsLCwsLSwpLCwpKSkpLCkpLCwsKSwsKSwpLCwsLCwsLCwsLP/AABEIAOEA4QMBIgACEQEDEQH/xAAbAAABBQEBAAAAAAAAAAAAAAADAAECBAUGB//EAEwQAAEDAwIDBQMIBwQIBQUAAAEAAhEDEiEEMQVBUQYTImFxMoGRBxRCUqGxwdEjYnKS0uHwFTNT8RZjc5Oys8PiJCUmpMIXQ1R0gv/EABkBAAMBAQEAAAAAAAAAAAAAAAABAgMEBf/EACkRAAICAgICAQMDBQAAAAAAAAABAhESIQMxQVETMmFxIiNCUoGh8PH/2gAMAwEAAhEDEQA/APSy5RJTEppXUQOlKaUxQIeU4KjKcFAWTBToYepIGTBTyoJApAEBTyoSnBSGECK1CYigKWNBGlTlCDku8U0MJCYlBNVQNVOgLNyi56B3yY1UUKwrnqBehOqIZqKkhWFNRMaqAXpXKqFYRzlGVElIBAD3JpT2JWoAaUynakgCvT1AdJEwDBkEZHqpyuA4PxSoHA+2RcPbJIJGCYMRsCSCZ9AtodobmMwfE8D6JLgMxEWyemNuSyjzRatg0dNKYlVqGqucREYB5bHaVHUa9jHBrjBORgxuBvy3C3tdsllm5NchtqgnBB9Ci02Sr12Z7HbujBRNNJQ3ZolRMlJrVGVJrlJQ5KdqaFMFIY7N0YuQg5QfUU9jCOqIbqqCaqgXqqJsMXqPeIJeol6qhWH7xMaqr3pXooLDd4ol6FcnlOhE7lIFDBTygAjSrKrMKLepZSCKJCjcnuSGJJK5JAjyVnGnDxscM2tNvteIw4OJ8wfigM1ha9xuhrXSCYMOnfeJEb/HoqFDSxTdc+ySLSWksqA7w7IBEA9YPNXOE6E1DENccDxEhl2QA4hp6YG58pXBWTLO37Ma6na24+N5IbOLgXE3NbMBomMTzWHx/UOdVeXtLYMZkezlggTJMY6khWNPwMh7WtFYUmSXGCXEjH6CoABEkOjIwcYzl8ZquFU33l8NY4mwPAJhwubHLYkHl79OS1FJkrs6Ps1UAa6rULmAQPECxni2Az4jgmIEXFdXRqgtBaZBEg9VxPCa003EOY1rfZvdIFzSD4bTfj6IAkrR4DxBxqmch4bDi5xmwZIDiT9IeXwha8c0kog1s6m9MXIdya5dFE2TlIOQyUpTAN3ifvEEFIuSoLCmshOqKDnKJKaQmxF6a9RJUSVVCJ3prkMlNKKFYSUpQ7krkwCXKQcgynuSCw4cpNKAHKQelQ7DhylegB6e9Khh70r0C5PclQWHvSQL0k6HZ45o6z4I8Zb9E32NBIhxIDDdMDmI6olHTd5UJEzbMMDjABOR0ERmTg78hGpqCJc55kkucfZkuyd+e/Ub81q9ndVTD3PqF5aGxYRALjnxAGY9kz55XkR5Llvo2rWjYqPikGUal0MD7RIe1wwYtcHRku2dsBELEYypWa+qTIabS51QG4AAQ2TPU7n3Yk2v1WQKJc2QRbeA2oSALrIwSST0yMYWfU4qQ9rWGwtFl1Om6m7u5PtEO5CSTuZK3c4SJUWa2irhjGjvMy4yBJYTgQC2H4bGcbYHOen0DnNDqL7ngSQLmupuEyIbvOf3fOFncP0zA8Oqte5pLSDeBTNziHFzhzEg2+Y2OFr0+0BbIpCk1wLg/uxcwNEEVWE5di4Fp9yaSf1Azs+Hsc2k0PJLol0wTccnYDmjysng/FzWJAGGiC51ocXAifC0kAe9akrui01oyZO5MCoFyaVVCCFyiXKBcolydBZMuUS5QLlEuToVhLlElDuSuQKycppULkrkwHlKVG5KUASuThyHKeUCCXJw9ClPKBhhUT3oEqUpUFhL096EnCACXJKCSAs8eq0TLTJc6eYLAD5TIMeakHNDhu50kQTiNzAGD6DqqlBxkT+76Hn0EbJq7xPP+Q5LwsbO78GjU1IkHxSR7P8AKMnkVVrVG+1cQDu0C3xHbMk8iqV58xtA5joJ5JqwdsGm4TcOQ5gz1z9yceOiWzZ4VXgkGp4PN0X/AKjwBjeZg+ztkLb0/A21WX3NpiHNz43lwEzTa0jn7yuP0FYgEFrsnqRnz25roW8YptB7yjSugBrpyHN2LmvYW8pOCT1W8cf5EOzuOyehZ3LXsLiDMONlzhtDywkYMkAwRhb1i891HE6upbQFQWscQGODmsyCGuqCjIloxE7QYnC9H4ZojTpNa5/eQPagCRyx6QuyHIuktEOIG1RcFdqaXoqz2rdOzNporlQJVg0T0UDSVWKgBKjKI+keiGWFMVEZSlPYolqYh5SlNapNpoAaUyO2kkaaVgBSRe7SFNAAwnARe6TikiwBQpBqMKaTyACTgAEk+Q3SsdArEimo6+m8gNeDLS4R0Bgn4qvxLi9OiWh59qcjlAnP5eanNd2FFiU65j/TBn1x/uqn5J1HzQ9jxZ51oqT3AyAAfpWyekADf3Iz9E4MMCQNrrRzgQMGY6ogpBgkvFp+rcIjlG/Pp1UxqWBx8RP6kk7bbesrxnyO9HUtdkqVBjfFEwDuQQSeZwOR8kYVW5DrQTk+DliJMTO+6rU6gL8EGAJwYjyEn+tioBhdUIfAbuCZmP1YUU3s0tF4aFgBJLhPTYEDlgk+iwa+nqB/jYQxz7ciJk9YWlxPiLm+C72Bc0hgzJnwuGWQOe2FRdVqVX03hhexrgQDkQxwNrndIEZ6rbhvtlcij47PW+x3BGCmH3XgwSx4pvLHNLSwXjxC204Mei7GRC5js9q9MXDujD3MksIdLR7VpcRBtutnmGj39Aai9CKtHO9FqmVWq6aXThTpvRAVXQdlcsIKsM04ITEJ2hJsEgdXTgphpWxsikJ2osdFCpoOiqOpLbIVDVU+a1hNmc4+UUe6T2IsJLSzEgAkQpJIAYBK1OkgBrU8JQgazWNpgXODS4w0u2u5TJGPeEm67Gc72p7U93+ipZcQZdJBb+wQfaWLxLtdVqUowAAA+MXGd5GRMxGyweKaolznGCQSCXQBIPPcySqTdSd2sxv7Q3HofXC86U5ybNKNCjqzs2d95yBzEiDEHzU9RUDsO2BJBzIkAHxb8gqNNwIkg3EAGXYO5EQY+HwVdmoLxZ4g4xHh9g+8CR6fasaYyz81b9d/xKdZv9lP6D4f9qSql/UMkzX+MNAJLtpMb7m4ZOJwfggtrhkh035iQCN59Mo40ILMlpOSHYcPKARIPqqfEtK4Q6JIBnY7/SEeZ9FCxbosss4kGABzYncjc7dNkQVw3Pe83EAtOxOffP3LLY/vLbpORkjA55VrWaZrA1wksnJnBjNoCrFJ0TYOvXLnySZ2kQNukcoV7htem1pl5DiY2mQ6BEjO+VlipLha2cmARO8bCcrRpaW1gDvaGRAEj3kTE9E5JVTLjKnZ0vBuNNo1WvZLbpYcjwNdDS4eEn7/AGdl3dDtBTo0mMNQVXjDy2YEmTBOXATA6xyXjdV1rxfjmY+lJGx/Fdj2X/TXAb2wSRaRcQ25jmnxO52kZAOVfG3HSHySzds9OocRYXBoe0uIkCckdYWgwrk6HZa2sx4fcGlp5hxMQSTkGDnlPrk9Uxy6lb7M0EJTBySsUeGuPkPP8kDAF0CTgDmcAepWbqu0VFmLw4/qlpj1JIC6L+w6ZILw1xG1zGGPS4GFZZoWDZoHoAPuCVoLOX0/G6T/AGajZ+qSA74c/ciVnSF0VbhlNwhzGn1a0/eCqL+zzQIpkNHIWtDc9A0AD4JxkrJZiQmtV3UcOezduOoyP5KsGLbJGeJAshNCslqYtRkPErQmR3sQi1NMlxoq67iNOi26q8NbMSZ3yYAHoVxfbfijawb3YDrTvkE3Qd+TREH1VntFr2V3hnePawGDNoplwkB2fFEnPkPNcaOJ7hwy5pAnoDkg7gk+fJcXNyN6XRcVQJjg7ew5l0y6HdAITVWNPs1A0iC20AHfrcI5/BVK1QveA1pcAdgIPrIET6odShW8UB1rQS4RdDcS528ACM4hYpFBm1XXCZgfSFzQTzJxnZWW6hoJaGEn2nCN/W6PL0nZUaGqcQ4XHwtMCQXEgEnMjAAOfvUmtY5wDah3w19x8TsCHA/1AQ4+xFz50zqfgEkL/R+p5fvP/JOjBCoHTrAx3lwBIIPmMEgYEZKtajuCRIiTi4ueC0eEZIwDP2brCbxAsDdnYkSPZ9/u/qVo8Pc2sDe8eyRBgGJxjeZM4nmsHBrbOiL2ZuupFj4ECQCADIyOXmrOmnu4eHEFxJnYY3nl6+Svajg4gljHP2j2RaB1BO35hV9S19MWvaR4Rz8IJnBPXbE8/hrkpKhOD7RHS6pocWtDfIzn3759E1PiYBgtEjmSXERyyZPosyp7UhwmJlvmNo5FO2rjn5ggb9fVXgiOjRfpWPMh4bA9kgFv2GfsVnQVH0iSRBBnG2On6qzKdIkB0jHL71t6Mw1uzgD4mEGIkbRkc9uqHodHqnZrjNXUNa407WAQ5zjJe7lZgD1XW6HRF+dh1/Jc58nGjqVaEvpMp0w99pY4m4h7g4FpJLYIjfb4r0CmwAQF1ZaJoFp9G1m2T1KsJklADpJJi6N0AOkoseCJBBHUZUkAMVnavhoORg/Z8Fopi1NOgOdfQgwUJ7YW5q9IHDzWLqKZaYK0TAGsbtRxM0dO97TDvCGnEyXAGJxMT6b8lr1CuQ+UGge4FUEkMIFnhth03OJOdoEIlai6EcC6rg3Ok5xImJ6yeqpMJcS0HA5xdbG28+L1UdQ4E+BwkbAW457u5IWga8hwa5oiJBOY6jrsuBRpWFloEMxc4YDnYAEk7jbHuhCrVSD7QBAIuLs9IcNkDWUu7DoMk4HhzBJBk9VnVGukSM+6Z2gjcHHrsrjG9gE1JLTyPTALT1KPQffAhjbiG3GWNGZkkOjl0VWjpnOPhaXRy5gHP5q7R0EN8bHA+LI8WJ6e7daNpBZHvf8AWVP3j/Cko9239b9z+aSQWONCHskATMCTEk7xyP8Akg6SxlQseDJgEYEH1QKFOqKhDsO2tc3eRIBafIyreloOvIt7wnkRMGZlx6YWXXbNKNWtUIeHhxeN4DYIBIBEdYyOvMbqlxHVEtB8VrmuEAgEzMCG8tuUHKHXq+MAOtA8IBNzRGfpnAiOv4K9odLafAQ3GXYcSTJ8EeGcREysqUKZqnapHOUGSYySdoCuUNPgz+OPP1WjW4a1t1SXNAAjw22lxjAMkNyMz1hZB17pmc8iRO2J9V0KWf0mDjiadHTgib8k4kYB9SfLcqyx9oJe0yBjdpnaPMYVXSalpHRrjG8ctj0k/etRtQva5stIcBbvk8hJMTv8FlJuyonp/A+2VT5vSDRaBTYABY3lH1XHl15qyO1tZz2RzJBk3CLSdo3lo+K5HgtKo6mAGEnmGC8DyBbOF0mg4HU8L6ngbkCZLidot/AmfJXnOXR2Lj44q2bQ7R1Y+j+4FZ0/Ga7tg2OpbAjrvn3AqtptIZilSc4/WeCAMbgEA4Mcm+q1qPAHO/vqkjPgbhvKQeu3OVcYy8synOHUYgf7dc3BcHu2hjNiDB5xO/MbbKNUV3NvqObRYINzyJHoCIEyBsD5rd0uhZT9hoHnz+Ko9peC/OqHd3FuZwbfouaYI2MOkeYWpz+Sjp6VQNvoVW12gwYMOBaItJ6g7h1xx5oh44dnHu3CcPaAMATnb4kbbI3ZfgZ01NwdaC502sEMaBMACN4MT5DJWrX0zHiHNB9Rt6HkgDB1PEa7RgN9Q2R7+Y9VTdx6rGbPW3+a1avZ+3NCoWfqnLdwTg4BwMxPms/VaJ21WlH69Pbc5IzsP2jjZZSjLwzeE4fyic3U7a6gVqjQR4XAYNo9hrpi09UKr8odRp/SMnzLKbh8W2lR1vZOp3tWpSc2o11pLYLKjYaBlpxy8j5LmOLvNOA9hE/WlsnoARlT8k49mj4+JxtHbaPtOyrTNVzQ1twaCLsuxdDTkAS0kyQJWT2g4ppdTRDDVDHzLCWl1jhuDaYyJG64CtxEFoBAtaSQCHCQSJaSPTyMTkKj3knJgbjl8B7lo+ZtHE1sNRrtLgwiCYibQGxJJB+jEH+ihcR1xkMBkwBuM9JPJVTVaHYgkdd5PuhV6z5El0kmczv1KzUU3YjQdTJaIJkYDnFkZ3aQfsI6hBo6QXEl0y4kETcbTkARgyg0KtroAaZO5GB55+/krOo1DBcDLXSZIFzXTuSAQJ84TprQhjUu2l0EfQMu6gED7CijVSRIIfjEBskbSeXs5kEbqn86NSRkAAQ0EkTI2HIIVR5a64OIMHb4EekpYgzWj9U/7z/tSXP/ADt31nJ0/jCjT+dODXOcJL8TgWgfq+5UtNxCHy/IwPDAOD5YdsBlWvnTXYLRa7mMEE/d6YVZrwwuLTkCZjeOXvWUV3aNr9lWvXJInzztjpCuaHiLmgN2b5Y3xJPJVjqmuAxDriTzEdJ+CiNUIiIM7n8IWzjaqiHp6LvEaznAi9pa3z8RHxM8vNZzWiPNRdmIMmdoyoucZzP3JxjiqB7DUTC6DhGue1zLTABlpIBhwkgwcHOIcCFztBknJWjpquY3A3zH2pSViPWOy/bJzKlRzqZe98E1Zdfs1paabbQAC2Z6Y6Tu8Lpu1eqqPJrUmFjHQ28TUHhuDQ530ZBP5rmOyzabLK7aDnMYDc4WMc0sltxlzhUMxJx6de04fx92qqxRDwWsJddY4kS0AAhvhyURlSo1UJVfg0G9mmj/AO9qMRGH8hA5cgSFNvZxo2q6jlGH4gQPgCV5RxjtzqaeoqtL3SHkEd49oFvhgBpgez9pXY8N47qH8J+cB0GHtkkxh/d5dk7g+LfI81WQ3BrydQ3s+3lV1GIjD+QgfCSnHAB/i1+UYfyED4SV5aztvqadZjXOJlzD/e1HNgujIO/ous7Z8T1dF1NrXCDccvczYwILRJ9Didk8hYv2dMOAN/xa+IjD8QIH3lOOAN/xa/KMPxAgfCT8Vx3ZDjWqq6h1NxBmk54io9/sOa0+0PDmq3bf3LH4j2v1R1dem139294M1H0wAxwZs3Ez0SyDB+z0gcAaNqtflyfyEDlykpf2A3EVdRiIw/ECB8JPxXN6Tj2oHCqmovksbUyPEBaYAucJd6+Y6FcToe3mpfVYO8e2HA4qPdMHYtcYcPLmnkCg2ejcW050rqT2GrUGRa81AAWgWGJExLvSQsDtV2h77TPp1G2CWulz3FoLTIkOunqPMDcYW32r40dNUotq3va8PgAUxloEmSPMY/JYvHdTT7p3eUqwbgEObScM5GWOHSfcqTTJcZdnj3ENaXZgAQALQA3Aj4433Jkqs3U425ra7RspjUNaxsMIEhzXMhwcQbg43TAHNZ9Sz6LZ3IbkxJ2AyY9Ss3S0QZrq2TAknn09EzJJ9/uEn7lYFYt+gB+0CDPVNQ1EkBwaBzJH2DByixGi1lrRZucA2g3yJJEwQMfAKwKDSyHNFxGSA34iAg/PWgG1rA4CNgPcHBDfVqOANwA67R5hxxOfZmVlTYhqfCiDMi2cTIujMEclBxZY6XuiDDSHYduY5DcKwNaOcuY2MySXbQQdgfP7VjayrfUJzk894VRTfYClv1/sKSD3HmPiPzSWtjCayoWPc3GCQR0IJBCA/UyCI/kq9+U0oUUhh3xg/wBCERjgqk5VrQtucJmOZ3jp9qbAMx4nIGCnq0ZMzj8E2tDgZ8JGRLdp8xyKbv5+GVIiVkI1Mxz/AJoHeDaf5JMqnZFDO57M6mr3dQsbNO0h/sYm0YJyIuBgdF6L8mbp1FXypfe9v5Lx3g2oNpOS0ZfEy0R7WPh6Er1n5JtUHVKh2BpgNnBMPxjzAlZJfrR1Qf7Ukef9tWxxDU/7Z34Fei8DZ/6Zd6Vj/wC6d+S4HttT/wDMNT/tT9wXo3A6Dj2btbAcadaLpiTqHkE42WyFP6Uea6ql/wCL0469x9tUr0/5UaNxoCYkuHxIXmNKhVGrod82P0tINIgscBVHsubIOXcjzXqHynaeq9+m7uo2mB3pc4guM/o7bWjc+1zA80IUl0jI+TAD53I//Hr/APN0y5Xi1P8A8y1/7db7a7PzXX/Jnw6pT1lS9zHMFB4aWC2C6pSJDmHIPh8xjdclx/S1jxLWdy2ZrPDibQwAuDhc52Blu25jAQ3oIrv8HX8Do/8ApnUD9TVn4PcfwXn/AGSpzq2D9r/hK9O4fo3U+z9dj7J7rV+x7OS8iMD7l552FpTxCl+0fuKH2gj9LO2+WR0O0h6d/wD9FQ7WULdHVIETVoGYGf0dXp681L5amy3S+tYfFtNZvH+K16mjaypQpsa4U3XNe4v8LC1pfTM2gg84Slorj2o/k5H5U9PbrKf6zHH3GtU+2ZWGKhG0RzAxjlJWt8putqVq9F1TTvonuAG3G4PaXOcHAwOuxyMdVy1VziMSZ6c4icImrOZqmWa2oEEEkzyH8/vVGq0GLZnocj48lGowjf7U1KnifgMpJUSXhU51GzsWgOwB0jaEWlrA4gCmM49oAczgHAPOShf2a5zAfpDk7Hw81M8JgeM28gRJb5yeXSFDoQ+qrtItLqm+RIdBzIw0eWxhH4VpbQS3xXZPkMwJnB6lB+Zd0S9rwYBtnc8ukR5JDjoLYc0gc4Jn7dknbX6QNbvHf4b/AN9v8SS57+16f+GfinU4S/3/AKFGEpnOw9ynW0xa+0gzgRBnO2OaO/QuZFwLZg5aQc+oXUUVCFOi+I/qQrGp0bhJAJA3MSBJxd0M8ihU9M47NPry+KQUTfWP9deqm4zkn37koXcO2gyrFPQVXMc4MJa2J2kTJGJk7HYeqKCiuKeVcpU24JBMcgYQ26d2MH18+itfMXjdhyMRBkHbafgkwLNCoS39GCzB+mRPUZO0L1j5I2NFQS4YpdcF0gQPQk/BeS09NUx4XAWwR75InlmDC9D+SzRPFZ0yWt2O7dwXAHYmSEJbRtF1CRjdvapbxHUf7U/c1eodm61vZ9rgNqdUxy/v6hXmXbvTl3EdRH+If+Fq9N4BRJ7PhoEk0qoAHM9+9CocrxX9jz3i2pnX6VxHtHTGOk6hw/BeifKXxg0HaeA0h/egl12Le7zDd/aXnnFtMRrdICILfm0g/wD7Dl2fyyE/+Gj/AF//AEkRpinaoP8AJnxp2orVrmtbYxoFpJm8zz/Z+1cxqNTZxXXvibC/HWatEf8AyWv8jZmrqp3ij9z1ka/TOdxLiIblzrojf++05+4FOQoXs7TTa7veBV3wM0NVgfqtqDn6LzT5Onl3EKfq7/hJXovB9I9vAK7Hgtd3WswY2IqRsTyK4D5NdPbxKl6v/wCW9J0VC6Z1/wAtJhml/arf8LFga9hOie9pc3u30mEXuIqBzH3SOWwPrC6T5YNG+q3TCm0uINYmIECxh3JAny3KxG8MrO0WoYKbi5z9M9jQASW2PDiAM4O8ofkcP4nHfKXXqCrY6o5zXPqVPFl1zP0TSXcxaNvPniOaaQ6kCJ6HOZG+J29y9F+UXshqNTXoGhRc8d2+9wtDWuNV5Ac4kAGwN38lylDsLq8h2jrnww0ta3DrxuZgi27byQ6Zi0cvUBJO5+1a3DKVrbpJHNsSNjEmcK1xHslrGW3aWqLzaIYRJABtgbf10WZT09SmbTTMuAxEu8UxAGRMFS9olplrU8TiCy2Di0wT5k/5o2j1LDJBg5LgYIOMZ5CeW6ydRfJvabo2ItjGCQqrmujAPlvlTgqFRpa2tUZBDiBsGk5aJ6HYSD/JYtUkuJO5yfMlGFZ0FvIxI9MoTmRlaRVDFeOiSaxJUFGzp+NvZqvnGDU+iS2602hgIBO9oiSn43xd9exzy3w7QLcC0ZA29kI7ezNS6TYemT9vhRH9k6k4LYwTc4yev0Vn8kPZo4srcR7QPqse02/pH3PhoEm673ZjaNkYcX7svaGtyfFAMGDO10b9E9XsjVgRZ+/mPgiu7MuJPLP1gY9IH9Qj5I+wrYqfFW1C5xZTkCSbXNMYGAHQT5eqvabtI1tOo1oZ4g0RY/MHebzG0oFLs4PpExaBALMGWycnnBz5qVXgLi+aZAb9EOcCehmOcfEyj5I+wVEna9gY0llIh8n2HkiwxDvHHmFc0vaVjnND2sIlolzXt6NHia/Hr5KpT7O4tLzbdcTJJui042iOe+FX4h2ScbRTqAiPFcC3M4iJkR+KfyQXkFHRuf2+xjnBpYIcQSBUe2RLSRL87LquxWrqNLi1pNHvJ7wMc1hLiyQDtOG4lee6Ds05kXPYQLZAuyJF2YEGJXadneJBmnp6eu+p3Ya69lMh01e+FRrqbi0ECJ8JxI+CfJH2Uoo7XinyeaavXfWc+q1zyC4Nc22YAxc0nl1W7S4JRbpPmsE0u7LIJyQZkk/Wkk+qwndu9ODJFUdZYP4sJf8A1A03Sr+63+JZKa9lO+geg+TTS06ragdVJY5rgHOZaS0yJhgMSBzW12i7N0dY1orF3gJLS10HMSDvgwPgsxvbzT/VrfuM/jTP7e6fpVj9ho+29GaXkGm+yXD+x7dKH/NXGajqN97iDFN8mHjYFpIiPelxr5PdLqa7qr3VA55BIa5oEgASJaYJgJh290+8VB6sH8SR7fabpU/cH8SeafkNo2+HcGpUdKNMwHu7XtIJy4PuLiSIybisbgvYHT6as2rTfVLmzAc5pGRbsGg7E801Pt7pzt3u/wBRv8SQ7e6b/We9g/iSyXsNmvxuvawuhuC32gXAAm3aR5LEqdq2gS+wwN+7qCAJxF/mq/G+2dCpRe1l1zmQ0FoAuuBEmSPsK47i+tFdxLabaLbW+BrgQHgVA7IABBPdmYH0tuZKfpocFHqR6DqO1FjnAd2/uyJdTbUe0FzZHiujZ6aj2obUu/uxaw1PE14m3k3x5d0HNecaOtTb3VJ7nMpS976lOm42k90XMDAPEHVCc9DPVX/7V0l72mjqXgNLGvPcBrxiXtDnyyYLsicwfJqVv7A1FLfZ1Gr7V0qgAqMa4Az/AHbomHCcVM4cfigUdZpqVIFlOhY+qXhjaJLqb6ZBu/vAW5yM/SPmsHUa3T3wRW8LYmm7T1A8ibXX3CDBbODlpOSSpM4hogynGn1FzDMA6fxh0Xhz7pdgbnOZ3AKlSe7aHL49Vf3OgrdpaT8PpUTda1xfpw6RgC497JAHXos/iQ0YrZ0+lc6m7BbQf3ZIAEkCsGv8jB5rHqa7TWEGlqHumbSdOxroxDnXOxz9ncDCd/G6BL402oYHuD8VNK61xLy8BtzcGW8/oA7ySKeu1Yft5fYx+H9nmmq99mlpd2HVabXU3VLgKtL9Ha6rD5DiA0zAdvtB+1LtNS0j20tNQBquDXvbQdTLRDqjXN/SvEBzWmBAweqsO4hp7nOOlruup2EOraf69F+IBtzSJ55efVZnabUHU0e7pUXMPhlz61IyWiC7wNGXbnzJ6qs1raJuG/8AB553I6/YUlrf6L1+jP3wnWvyQ9oys6v56z64+BTnXs+sMdQUBtesedP95EbVrc7D/wD0vOK+Qc6pn1xPv/JSFZv1vvP2QnFSpzs/eRG1Xx9H4n8krDIgLOv2FSAb/U/kiNrHnHxUu8PVTkPMGLZ5x71Luwef2FIeqe+Nz75TyDMj3Hr8SPeispxsSlf5pr/NLJjzoI/PM8lA0+ke8ZSuH1lIn9b3IyHm2SpaeOf9e5N83J3djpn7Uwqeacvjmi2UpEjphGConTTz5dOaXf8A+SR1A6p2wbF8zg7qR0wO6ZtWf80u96ED1KLYrEdNPP7EztOP81Pv8xI+KV3mPii2Fv0AdpZ5/imOl6fcrDhAJMfHdRmN56Isl/gAdP8A1CYUQP8AJGDuZP28wpSN5+1IRX7lRdSVhxHPZJ7wB+XwSCmVjT/qE3dKywtP2jkIUGkRg/n6oonFge59UkafL7SkgMWdGz8fwCtU9h6JJLpfYl0SO39dUzdvekkmUR5qbUkkhET7Sg/8UkkwCs/BRG59UkkDIH8vvRKHtfFOkgRDmf65KDfySSTRRNiTPa+KSSEA9NQbySSQBOluP2T+ClU3SSSBB6Xs+4/igVNgkkhDfQ1BFdsPekkgkDW2+H4o9L2T7vvSSQCKrPa9/wCad3JJJADpJJJl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38" name="AutoShape 6" descr="data:image/jpg;base64,/9j/4AAQSkZJRgABAQAAAQABAAD/2wCEAAkGBhQSEBUUEhIUFRQWFBQXFRUVFBQUFRQUFBQVFRUVFBUYHCceFxkjGRQXHy8gIycpLCwsFx4xNTAqNSYsLCkBCQoKDgwOGg8PGiwkHSQsLCwsLCwsLCwpLCwsKSwsLCwsLSwpLCwpKSkpLCkpLCwsKSwsKSwpLCwsLCwsLCwsLP/AABEIAOEA4QMBIgACEQEDEQH/xAAbAAABBQEBAAAAAAAAAAAAAAADAAECBAUGB//EAEwQAAEDAwIDBQMIBwQIBQUAAAEAAhEDEiEEMQVBUQYTImFxMoGRBxRCUqGxwdEjYnKS0uHwFTNT8RZjc5Oys8PiJCUmpMIXQ1R0gv/EABkBAAMBAQEAAAAAAAAAAAAAAAABAgMEBf/EACkRAAICAgICAQMDBQAAAAAAAAABAhESIQMxQVETMmFxIiNCUoGh8PH/2gAMAwEAAhEDEQA/APSy5RJTEppXUQOlKaUxQIeU4KjKcFAWTBToYepIGTBTyoJApAEBTyoSnBSGECK1CYigKWNBGlTlCDku8U0MJCYlBNVQNVOgLNyi56B3yY1UUKwrnqBehOqIZqKkhWFNRMaqAXpXKqFYRzlGVElIBAD3JpT2JWoAaUynakgCvT1AdJEwDBkEZHqpyuA4PxSoHA+2RcPbJIJGCYMRsCSCZ9AtodobmMwfE8D6JLgMxEWyemNuSyjzRatg0dNKYlVqGqucREYB5bHaVHUa9jHBrjBORgxuBvy3C3tdsllm5NchtqgnBB9Ci02Sr12Z7HbujBRNNJQ3ZolRMlJrVGVJrlJQ5KdqaFMFIY7N0YuQg5QfUU9jCOqIbqqCaqgXqqJsMXqPeIJeol6qhWH7xMaqr3pXooLDd4ol6FcnlOhE7lIFDBTygAjSrKrMKLepZSCKJCjcnuSGJJK5JAjyVnGnDxscM2tNvteIw4OJ8wfigM1ha9xuhrXSCYMOnfeJEb/HoqFDSxTdc+ySLSWksqA7w7IBEA9YPNXOE6E1DENccDxEhl2QA4hp6YG58pXBWTLO37Ma6na24+N5IbOLgXE3NbMBomMTzWHx/UOdVeXtLYMZkezlggTJMY6khWNPwMh7WtFYUmSXGCXEjH6CoABEkOjIwcYzl8ZquFU33l8NY4mwPAJhwubHLYkHl79OS1FJkrs6Ps1UAa6rULmAQPECxni2Az4jgmIEXFdXRqgtBaZBEg9VxPCa003EOY1rfZvdIFzSD4bTfj6IAkrR4DxBxqmch4bDi5xmwZIDiT9IeXwha8c0kog1s6m9MXIdya5dFE2TlIOQyUpTAN3ifvEEFIuSoLCmshOqKDnKJKaQmxF6a9RJUSVVCJ3prkMlNKKFYSUpQ7krkwCXKQcgynuSCw4cpNKAHKQelQ7DhylegB6e9Khh70r0C5PclQWHvSQL0k6HZ45o6z4I8Zb9E32NBIhxIDDdMDmI6olHTd5UJEzbMMDjABOR0ERmTg78hGpqCJc55kkucfZkuyd+e/Ub81q9ndVTD3PqF5aGxYRALjnxAGY9kz55XkR5Llvo2rWjYqPikGUal0MD7RIe1wwYtcHRku2dsBELEYypWa+qTIabS51QG4AAQ2TPU7n3Yk2v1WQKJc2QRbeA2oSALrIwSST0yMYWfU4qQ9rWGwtFl1Om6m7u5PtEO5CSTuZK3c4SJUWa2irhjGjvMy4yBJYTgQC2H4bGcbYHOen0DnNDqL7ngSQLmupuEyIbvOf3fOFncP0zA8Oqte5pLSDeBTNziHFzhzEg2+Y2OFr0+0BbIpCk1wLg/uxcwNEEVWE5di4Fp9yaSf1Azs+Hsc2k0PJLol0wTccnYDmjysng/FzWJAGGiC51ocXAifC0kAe9akrui01oyZO5MCoFyaVVCCFyiXKBcolydBZMuUS5QLlEuToVhLlElDuSuQKycppULkrkwHlKVG5KUASuThyHKeUCCXJw9ClPKBhhUT3oEqUpUFhL096EnCACXJKCSAs8eq0TLTJc6eYLAD5TIMeakHNDhu50kQTiNzAGD6DqqlBxkT+76Hn0EbJq7xPP+Q5LwsbO78GjU1IkHxSR7P8AKMnkVVrVG+1cQDu0C3xHbMk8iqV58xtA5joJ5JqwdsGm4TcOQ5gz1z9yceOiWzZ4VXgkGp4PN0X/AKjwBjeZg+ztkLb0/A21WX3NpiHNz43lwEzTa0jn7yuP0FYgEFrsnqRnz25roW8YptB7yjSugBrpyHN2LmvYW8pOCT1W8cf5EOzuOyehZ3LXsLiDMONlzhtDywkYMkAwRhb1i891HE6upbQFQWscQGODmsyCGuqCjIloxE7QYnC9H4ZojTpNa5/eQPagCRyx6QuyHIuktEOIG1RcFdqaXoqz2rdOzNporlQJVg0T0UDSVWKgBKjKI+keiGWFMVEZSlPYolqYh5SlNapNpoAaUyO2kkaaVgBSRe7SFNAAwnARe6TikiwBQpBqMKaTyACTgAEk+Q3SsdArEimo6+m8gNeDLS4R0Bgn4qvxLi9OiWh59qcjlAnP5eanNd2FFiU65j/TBn1x/uqn5J1HzQ9jxZ51oqT3AyAAfpWyekADf3Iz9E4MMCQNrrRzgQMGY6ogpBgkvFp+rcIjlG/Pp1UxqWBx8RP6kk7bbesrxnyO9HUtdkqVBjfFEwDuQQSeZwOR8kYVW5DrQTk+DliJMTO+6rU6gL8EGAJwYjyEn+tioBhdUIfAbuCZmP1YUU3s0tF4aFgBJLhPTYEDlgk+iwa+nqB/jYQxz7ciJk9YWlxPiLm+C72Bc0hgzJnwuGWQOe2FRdVqVX03hhexrgQDkQxwNrndIEZ6rbhvtlcij47PW+x3BGCmH3XgwSx4pvLHNLSwXjxC204Mei7GRC5js9q9MXDujD3MksIdLR7VpcRBtutnmGj39Aai9CKtHO9FqmVWq6aXThTpvRAVXQdlcsIKsM04ITEJ2hJsEgdXTgphpWxsikJ2osdFCpoOiqOpLbIVDVU+a1hNmc4+UUe6T2IsJLSzEgAkQpJIAYBK1OkgBrU8JQgazWNpgXODS4w0u2u5TJGPeEm67Gc72p7U93+ipZcQZdJBb+wQfaWLxLtdVqUowAAA+MXGd5GRMxGyweKaolznGCQSCXQBIPPcySqTdSd2sxv7Q3HofXC86U5ybNKNCjqzs2d95yBzEiDEHzU9RUDsO2BJBzIkAHxb8gqNNwIkg3EAGXYO5EQY+HwVdmoLxZ4g4xHh9g+8CR6fasaYyz81b9d/xKdZv9lP6D4f9qSql/UMkzX+MNAJLtpMb7m4ZOJwfggtrhkh035iQCN59Mo40ILMlpOSHYcPKARIPqqfEtK4Q6JIBnY7/SEeZ9FCxbosss4kGABzYncjc7dNkQVw3Pe83EAtOxOffP3LLY/vLbpORkjA55VrWaZrA1wksnJnBjNoCrFJ0TYOvXLnySZ2kQNukcoV7htem1pl5DiY2mQ6BEjO+VlipLha2cmARO8bCcrRpaW1gDvaGRAEj3kTE9E5JVTLjKnZ0vBuNNo1WvZLbpYcjwNdDS4eEn7/AGdl3dDtBTo0mMNQVXjDy2YEmTBOXATA6xyXjdV1rxfjmY+lJGx/Fdj2X/TXAb2wSRaRcQ25jmnxO52kZAOVfG3HSHySzds9OocRYXBoe0uIkCckdYWgwrk6HZa2sx4fcGlp5hxMQSTkGDnlPrk9Uxy6lb7M0EJTBySsUeGuPkPP8kDAF0CTgDmcAepWbqu0VFmLw4/qlpj1JIC6L+w6ZILw1xG1zGGPS4GFZZoWDZoHoAPuCVoLOX0/G6T/AGajZ+qSA74c/ciVnSF0VbhlNwhzGn1a0/eCqL+zzQIpkNHIWtDc9A0AD4JxkrJZiQmtV3UcOezduOoyP5KsGLbJGeJAshNCslqYtRkPErQmR3sQi1NMlxoq67iNOi26q8NbMSZ3yYAHoVxfbfijawb3YDrTvkE3Qd+TREH1VntFr2V3hnePawGDNoplwkB2fFEnPkPNcaOJ7hwy5pAnoDkg7gk+fJcXNyN6XRcVQJjg7ew5l0y6HdAITVWNPs1A0iC20AHfrcI5/BVK1QveA1pcAdgIPrIET6odShW8UB1rQS4RdDcS528ACM4hYpFBm1XXCZgfSFzQTzJxnZWW6hoJaGEn2nCN/W6PL0nZUaGqcQ4XHwtMCQXEgEnMjAAOfvUmtY5wDah3w19x8TsCHA/1AQ4+xFz50zqfgEkL/R+p5fvP/JOjBCoHTrAx3lwBIIPmMEgYEZKtajuCRIiTi4ueC0eEZIwDP2brCbxAsDdnYkSPZ9/u/qVo8Pc2sDe8eyRBgGJxjeZM4nmsHBrbOiL2ZuupFj4ECQCADIyOXmrOmnu4eHEFxJnYY3nl6+Svajg4gljHP2j2RaB1BO35hV9S19MWvaR4Rz8IJnBPXbE8/hrkpKhOD7RHS6pocWtDfIzn3759E1PiYBgtEjmSXERyyZPosyp7UhwmJlvmNo5FO2rjn5ggb9fVXgiOjRfpWPMh4bA9kgFv2GfsVnQVH0iSRBBnG2On6qzKdIkB0jHL71t6Mw1uzgD4mEGIkbRkc9uqHodHqnZrjNXUNa407WAQ5zjJe7lZgD1XW6HRF+dh1/Jc58nGjqVaEvpMp0w99pY4m4h7g4FpJLYIjfb4r0CmwAQF1ZaJoFp9G1m2T1KsJklADpJJi6N0AOkoseCJBBHUZUkAMVnavhoORg/Z8Fopi1NOgOdfQgwUJ7YW5q9IHDzWLqKZaYK0TAGsbtRxM0dO97TDvCGnEyXAGJxMT6b8lr1CuQ+UGge4FUEkMIFnhth03OJOdoEIlai6EcC6rg3Ok5xImJ6yeqpMJcS0HA5xdbG28+L1UdQ4E+BwkbAW457u5IWga8hwa5oiJBOY6jrsuBRpWFloEMxc4YDnYAEk7jbHuhCrVSD7QBAIuLs9IcNkDWUu7DoMk4HhzBJBk9VnVGukSM+6Z2gjcHHrsrjG9gE1JLTyPTALT1KPQffAhjbiG3GWNGZkkOjl0VWjpnOPhaXRy5gHP5q7R0EN8bHA+LI8WJ6e7daNpBZHvf8AWVP3j/Cko9239b9z+aSQWONCHskATMCTEk7xyP8Akg6SxlQseDJgEYEH1QKFOqKhDsO2tc3eRIBafIyreloOvIt7wnkRMGZlx6YWXXbNKNWtUIeHhxeN4DYIBIBEdYyOvMbqlxHVEtB8VrmuEAgEzMCG8tuUHKHXq+MAOtA8IBNzRGfpnAiOv4K9odLafAQ3GXYcSTJ8EeGcREysqUKZqnapHOUGSYySdoCuUNPgz+OPP1WjW4a1t1SXNAAjw22lxjAMkNyMz1hZB17pmc8iRO2J9V0KWf0mDjiadHTgib8k4kYB9SfLcqyx9oJe0yBjdpnaPMYVXSalpHRrjG8ctj0k/etRtQva5stIcBbvk8hJMTv8FlJuyonp/A+2VT5vSDRaBTYABY3lH1XHl15qyO1tZz2RzJBk3CLSdo3lo+K5HgtKo6mAGEnmGC8DyBbOF0mg4HU8L6ngbkCZLidot/AmfJXnOXR2Lj44q2bQ7R1Y+j+4FZ0/Ga7tg2OpbAjrvn3AqtptIZilSc4/WeCAMbgEA4Mcm+q1qPAHO/vqkjPgbhvKQeu3OVcYy8synOHUYgf7dc3BcHu2hjNiDB5xO/MbbKNUV3NvqObRYINzyJHoCIEyBsD5rd0uhZT9hoHnz+Ko9peC/OqHd3FuZwbfouaYI2MOkeYWpz+Sjp6VQNvoVW12gwYMOBaItJ6g7h1xx5oh44dnHu3CcPaAMATnb4kbbI3ZfgZ01NwdaC502sEMaBMACN4MT5DJWrX0zHiHNB9Rt6HkgDB1PEa7RgN9Q2R7+Y9VTdx6rGbPW3+a1avZ+3NCoWfqnLdwTg4BwMxPms/VaJ21WlH69Pbc5IzsP2jjZZSjLwzeE4fyic3U7a6gVqjQR4XAYNo9hrpi09UKr8odRp/SMnzLKbh8W2lR1vZOp3tWpSc2o11pLYLKjYaBlpxy8j5LmOLvNOA9hE/WlsnoARlT8k49mj4+JxtHbaPtOyrTNVzQ1twaCLsuxdDTkAS0kyQJWT2g4ppdTRDDVDHzLCWl1jhuDaYyJG64CtxEFoBAtaSQCHCQSJaSPTyMTkKj3knJgbjl8B7lo+ZtHE1sNRrtLgwiCYibQGxJJB+jEH+ihcR1xkMBkwBuM9JPJVTVaHYgkdd5PuhV6z5El0kmczv1KzUU3YjQdTJaIJkYDnFkZ3aQfsI6hBo6QXEl0y4kETcbTkARgyg0KtroAaZO5GB55+/krOo1DBcDLXSZIFzXTuSAQJ84TprQhjUu2l0EfQMu6gED7CijVSRIIfjEBskbSeXs5kEbqn86NSRkAAQ0EkTI2HIIVR5a64OIMHb4EekpYgzWj9U/7z/tSXP/ADt31nJ0/jCjT+dODXOcJL8TgWgfq+5UtNxCHy/IwPDAOD5YdsBlWvnTXYLRa7mMEE/d6YVZrwwuLTkCZjeOXvWUV3aNr9lWvXJInzztjpCuaHiLmgN2b5Y3xJPJVjqmuAxDriTzEdJ+CiNUIiIM7n8IWzjaqiHp6LvEaznAi9pa3z8RHxM8vNZzWiPNRdmIMmdoyoucZzP3JxjiqB7DUTC6DhGue1zLTABlpIBhwkgwcHOIcCFztBknJWjpquY3A3zH2pSViPWOy/bJzKlRzqZe98E1Zdfs1paabbQAC2Z6Y6Tu8Lpu1eqqPJrUmFjHQ28TUHhuDQ530ZBP5rmOyzabLK7aDnMYDc4WMc0sltxlzhUMxJx6de04fx92qqxRDwWsJddY4kS0AAhvhyURlSo1UJVfg0G9mmj/AO9qMRGH8hA5cgSFNvZxo2q6jlGH4gQPgCV5RxjtzqaeoqtL3SHkEd49oFvhgBpgez9pXY8N47qH8J+cB0GHtkkxh/d5dk7g+LfI81WQ3BrydQ3s+3lV1GIjD+QgfCSnHAB/i1+UYfyED4SV5aztvqadZjXOJlzD/e1HNgujIO/ous7Z8T1dF1NrXCDccvczYwILRJ9Didk8hYv2dMOAN/xa+IjD8QIH3lOOAN/xa/KMPxAgfCT8Vx3ZDjWqq6h1NxBmk54io9/sOa0+0PDmq3bf3LH4j2v1R1dem139294M1H0wAxwZs3Ez0SyDB+z0gcAaNqtflyfyEDlykpf2A3EVdRiIw/ECB8JPxXN6Tj2oHCqmovksbUyPEBaYAucJd6+Y6FcToe3mpfVYO8e2HA4qPdMHYtcYcPLmnkCg2ejcW050rqT2GrUGRa81AAWgWGJExLvSQsDtV2h77TPp1G2CWulz3FoLTIkOunqPMDcYW32r40dNUotq3va8PgAUxloEmSPMY/JYvHdTT7p3eUqwbgEObScM5GWOHSfcqTTJcZdnj3ENaXZgAQALQA3Aj4433Jkqs3U425ra7RspjUNaxsMIEhzXMhwcQbg43TAHNZ9Sz6LZ3IbkxJ2AyY9Ss3S0QZrq2TAknn09EzJJ9/uEn7lYFYt+gB+0CDPVNQ1EkBwaBzJH2DByixGi1lrRZucA2g3yJJEwQMfAKwKDSyHNFxGSA34iAg/PWgG1rA4CNgPcHBDfVqOANwA67R5hxxOfZmVlTYhqfCiDMi2cTIujMEclBxZY6XuiDDSHYduY5DcKwNaOcuY2MySXbQQdgfP7VjayrfUJzk894VRTfYClv1/sKSD3HmPiPzSWtjCayoWPc3GCQR0IJBCA/UyCI/kq9+U0oUUhh3xg/wBCERjgqk5VrQtucJmOZ3jp9qbAMx4nIGCnq0ZMzj8E2tDgZ8JGRLdp8xyKbv5+GVIiVkI1Mxz/AJoHeDaf5JMqnZFDO57M6mr3dQsbNO0h/sYm0YJyIuBgdF6L8mbp1FXypfe9v5Lx3g2oNpOS0ZfEy0R7WPh6Er1n5JtUHVKh2BpgNnBMPxjzAlZJfrR1Qf7Ukef9tWxxDU/7Z34Fei8DZ/6Zd6Vj/wC6d+S4HttT/wDMNT/tT9wXo3A6Dj2btbAcadaLpiTqHkE42WyFP6Uea6ql/wCL0469x9tUr0/5UaNxoCYkuHxIXmNKhVGrod82P0tINIgscBVHsubIOXcjzXqHynaeq9+m7uo2mB3pc4guM/o7bWjc+1zA80IUl0jI+TAD53I//Hr/APN0y5Xi1P8A8y1/7db7a7PzXX/Jnw6pT1lS9zHMFB4aWC2C6pSJDmHIPh8xjdclx/S1jxLWdy2ZrPDibQwAuDhc52Blu25jAQ3oIrv8HX8Do/8ApnUD9TVn4PcfwXn/AGSpzq2D9r/hK9O4fo3U+z9dj7J7rV+x7OS8iMD7l552FpTxCl+0fuKH2gj9LO2+WR0O0h6d/wD9FQ7WULdHVIETVoGYGf0dXp681L5amy3S+tYfFtNZvH+K16mjaypQpsa4U3XNe4v8LC1pfTM2gg84Slorj2o/k5H5U9PbrKf6zHH3GtU+2ZWGKhG0RzAxjlJWt8putqVq9F1TTvonuAG3G4PaXOcHAwOuxyMdVy1VziMSZ6c4icImrOZqmWa2oEEEkzyH8/vVGq0GLZnocj48lGowjf7U1KnifgMpJUSXhU51GzsWgOwB0jaEWlrA4gCmM49oAczgHAPOShf2a5zAfpDk7Hw81M8JgeM28gRJb5yeXSFDoQ+qrtItLqm+RIdBzIw0eWxhH4VpbQS3xXZPkMwJnB6lB+Zd0S9rwYBtnc8ukR5JDjoLYc0gc4Jn7dknbX6QNbvHf4b/AN9v8SS57+16f+GfinU4S/3/AKFGEpnOw9ynW0xa+0gzgRBnO2OaO/QuZFwLZg5aQc+oXUUVCFOi+I/qQrGp0bhJAJA3MSBJxd0M8ihU9M47NPry+KQUTfWP9deqm4zkn37koXcO2gyrFPQVXMc4MJa2J2kTJGJk7HYeqKCiuKeVcpU24JBMcgYQ26d2MH18+itfMXjdhyMRBkHbafgkwLNCoS39GCzB+mRPUZO0L1j5I2NFQS4YpdcF0gQPQk/BeS09NUx4XAWwR75InlmDC9D+SzRPFZ0yWt2O7dwXAHYmSEJbRtF1CRjdvapbxHUf7U/c1eodm61vZ9rgNqdUxy/v6hXmXbvTl3EdRH+If+Fq9N4BRJ7PhoEk0qoAHM9+9CocrxX9jz3i2pnX6VxHtHTGOk6hw/BeifKXxg0HaeA0h/egl12Le7zDd/aXnnFtMRrdICILfm0g/wD7Dl2fyyE/+Gj/AF//AEkRpinaoP8AJnxp2orVrmtbYxoFpJm8zz/Z+1cxqNTZxXXvibC/HWatEf8AyWv8jZmrqp3ij9z1ka/TOdxLiIblzrojf++05+4FOQoXs7TTa7veBV3wM0NVgfqtqDn6LzT5Onl3EKfq7/hJXovB9I9vAK7Hgtd3WswY2IqRsTyK4D5NdPbxKl6v/wCW9J0VC6Z1/wAtJhml/arf8LFga9hOie9pc3u30mEXuIqBzH3SOWwPrC6T5YNG+q3TCm0uINYmIECxh3JAny3KxG8MrO0WoYKbi5z9M9jQASW2PDiAM4O8ofkcP4nHfKXXqCrY6o5zXPqVPFl1zP0TSXcxaNvPniOaaQ6kCJ6HOZG+J29y9F+UXshqNTXoGhRc8d2+9wtDWuNV5Ac4kAGwN38lylDsLq8h2jrnww0ta3DrxuZgi27byQ6Zi0cvUBJO5+1a3DKVrbpJHNsSNjEmcK1xHslrGW3aWqLzaIYRJABtgbf10WZT09SmbTTMuAxEu8UxAGRMFS9olplrU8TiCy2Di0wT5k/5o2j1LDJBg5LgYIOMZ5CeW6ydRfJvabo2ItjGCQqrmujAPlvlTgqFRpa2tUZBDiBsGk5aJ6HYSD/JYtUkuJO5yfMlGFZ0FvIxI9MoTmRlaRVDFeOiSaxJUFGzp+NvZqvnGDU+iS2602hgIBO9oiSn43xd9exzy3w7QLcC0ZA29kI7ezNS6TYemT9vhRH9k6k4LYwTc4yev0Vn8kPZo4srcR7QPqse02/pH3PhoEm673ZjaNkYcX7svaGtyfFAMGDO10b9E9XsjVgRZ+/mPgiu7MuJPLP1gY9IH9Qj5I+wrYqfFW1C5xZTkCSbXNMYGAHQT5eqvabtI1tOo1oZ4g0RY/MHebzG0oFLs4PpExaBALMGWycnnBz5qVXgLi+aZAb9EOcCehmOcfEyj5I+wVEna9gY0llIh8n2HkiwxDvHHmFc0vaVjnND2sIlolzXt6NHia/Hr5KpT7O4tLzbdcTJJui042iOe+FX4h2ScbRTqAiPFcC3M4iJkR+KfyQXkFHRuf2+xjnBpYIcQSBUe2RLSRL87LquxWrqNLi1pNHvJ7wMc1hLiyQDtOG4lee6Ds05kXPYQLZAuyJF2YEGJXadneJBmnp6eu+p3Ya69lMh01e+FRrqbi0ECJ8JxI+CfJH2Uoo7XinyeaavXfWc+q1zyC4Nc22YAxc0nl1W7S4JRbpPmsE0u7LIJyQZkk/Wkk+qwndu9ODJFUdZYP4sJf8A1A03Sr+63+JZKa9lO+geg+TTS06ragdVJY5rgHOZaS0yJhgMSBzW12i7N0dY1orF3gJLS10HMSDvgwPgsxvbzT/VrfuM/jTP7e6fpVj9ho+29GaXkGm+yXD+x7dKH/NXGajqN97iDFN8mHjYFpIiPelxr5PdLqa7qr3VA55BIa5oEgASJaYJgJh290+8VB6sH8SR7fabpU/cH8SeafkNo2+HcGpUdKNMwHu7XtIJy4PuLiSIybisbgvYHT6as2rTfVLmzAc5pGRbsGg7E801Pt7pzt3u/wBRv8SQ7e6b/We9g/iSyXsNmvxuvawuhuC32gXAAm3aR5LEqdq2gS+wwN+7qCAJxF/mq/G+2dCpRe1l1zmQ0FoAuuBEmSPsK47i+tFdxLabaLbW+BrgQHgVA7IABBPdmYH0tuZKfpocFHqR6DqO1FjnAd2/uyJdTbUe0FzZHiujZ6aj2obUu/uxaw1PE14m3k3x5d0HNecaOtTb3VJ7nMpS976lOm42k90XMDAPEHVCc9DPVX/7V0l72mjqXgNLGvPcBrxiXtDnyyYLsicwfJqVv7A1FLfZ1Gr7V0qgAqMa4Az/AHbomHCcVM4cfigUdZpqVIFlOhY+qXhjaJLqb6ZBu/vAW5yM/SPmsHUa3T3wRW8LYmm7T1A8ibXX3CDBbODlpOSSpM4hogynGn1FzDMA6fxh0Xhz7pdgbnOZ3AKlSe7aHL49Vf3OgrdpaT8PpUTda1xfpw6RgC497JAHXos/iQ0YrZ0+lc6m7BbQf3ZIAEkCsGv8jB5rHqa7TWEGlqHumbSdOxroxDnXOxz9ncDCd/G6BL402oYHuD8VNK61xLy8BtzcGW8/oA7ySKeu1Yft5fYx+H9nmmq99mlpd2HVabXU3VLgKtL9Ha6rD5DiA0zAdvtB+1LtNS0j20tNQBquDXvbQdTLRDqjXN/SvEBzWmBAweqsO4hp7nOOlruup2EOraf69F+IBtzSJ55efVZnabUHU0e7pUXMPhlz61IyWiC7wNGXbnzJ6qs1raJuG/8AB553I6/YUlrf6L1+jP3wnWvyQ9oys6v56z64+BTnXs+sMdQUBtesedP95EbVrc7D/wD0vOK+Qc6pn1xPv/JSFZv1vvP2QnFSpzs/eRG1Xx9H4n8krDIgLOv2FSAb/U/kiNrHnHxUu8PVTkPMGLZ5x71Luwef2FIeqe+Nz75TyDMj3Hr8SPeispxsSlf5pr/NLJjzoI/PM8lA0+ke8ZSuH1lIn9b3IyHm2SpaeOf9e5N83J3djpn7Uwqeacvjmi2UpEjphGConTTz5dOaXf8A+SR1A6p2wbF8zg7qR0wO6ZtWf80u96ED1KLYrEdNPP7EztOP81Pv8xI+KV3mPii2Fv0AdpZ5/imOl6fcrDhAJMfHdRmN56Isl/gAdP8A1CYUQP8AJGDuZP28wpSN5+1IRX7lRdSVhxHPZJ7wB+XwSCmVjT/qE3dKywtP2jkIUGkRg/n6oonFge59UkafL7SkgMWdGz8fwCtU9h6JJLpfYl0SO39dUzdvekkmUR5qbUkkhET7Sg/8UkkwCs/BRG59UkkDIH8vvRKHtfFOkgRDmf65KDfySSTRRNiTPa+KSSEA9NQbySSQBOluP2T+ClU3SSSBB6Xs+4/igVNgkkhDfQ1BFdsPekkgkDW2+H4o9L2T7vvSSQCKrPa9/wCad3JJJADpJJJl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8440" name="Picture 8" descr="http://aeh3j.edublogs.org/files/2010/09/University_of_Virginia_Rotunda_2006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045" y="2345010"/>
            <a:ext cx="5183555" cy="37509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pitchFamily="2" charset="-122"/>
              </a:rPr>
              <a:t>Protocol With Extension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/>
          <a:p>
            <a:fld id="{07B61516-A401-4A72-88B8-C47828B0A32C}" type="slidenum">
              <a:rPr lang="zh-CN" altLang="en-US"/>
              <a:pPr/>
              <a:t>10</a:t>
            </a:fld>
            <a:endParaRPr lang="en-US" altLang="zh-CN"/>
          </a:p>
        </p:txBody>
      </p:sp>
      <p:sp>
        <p:nvSpPr>
          <p:cNvPr id="28676" name="AutoShape 2"/>
          <p:cNvSpPr>
            <a:spLocks noChangeArrowheads="1"/>
          </p:cNvSpPr>
          <p:nvPr/>
        </p:nvSpPr>
        <p:spPr bwMode="auto">
          <a:xfrm>
            <a:off x="8661400" y="5867400"/>
            <a:ext cx="1295400" cy="1066800"/>
          </a:xfrm>
          <a:prstGeom prst="flowChartMagneticDisk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AutoShape 3"/>
          <p:cNvSpPr>
            <a:spLocks noChangeArrowheads="1"/>
          </p:cNvSpPr>
          <p:nvPr/>
        </p:nvSpPr>
        <p:spPr bwMode="auto">
          <a:xfrm>
            <a:off x="8813800" y="5486400"/>
            <a:ext cx="990600" cy="609600"/>
          </a:xfrm>
          <a:prstGeom prst="flowChartDocumen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zh-CN" sz="1200" b="1">
                <a:ea typeface="宋体" pitchFamily="2" charset="-122"/>
              </a:rPr>
              <a:t>docid=001</a:t>
            </a:r>
          </a:p>
          <a:p>
            <a:r>
              <a:rPr lang="en-US" altLang="zh-CN" sz="1200">
                <a:latin typeface="Serif"/>
                <a:ea typeface="宋体" pitchFamily="2" charset="-122"/>
              </a:rPr>
              <a:t>E</a:t>
            </a:r>
            <a:r>
              <a:rPr lang="en-US" altLang="zh-CN" sz="1200">
                <a:latin typeface="Calibri" pitchFamily="34" charset="0"/>
                <a:ea typeface="宋体" pitchFamily="2" charset="-122"/>
              </a:rPr>
              <a:t>(‘sunny’)</a:t>
            </a:r>
          </a:p>
        </p:txBody>
      </p:sp>
      <p:sp>
        <p:nvSpPr>
          <p:cNvPr id="28678" name="Text Box 5"/>
          <p:cNvSpPr txBox="1">
            <a:spLocks noChangeArrowheads="1"/>
          </p:cNvSpPr>
          <p:nvPr/>
        </p:nvSpPr>
        <p:spPr bwMode="auto">
          <a:xfrm>
            <a:off x="584200" y="19812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latin typeface="Calibri" pitchFamily="34" charset="0"/>
                <a:ea typeface="宋体" pitchFamily="2" charset="-122"/>
              </a:rPr>
              <a:t>Client</a:t>
            </a:r>
          </a:p>
        </p:txBody>
      </p:sp>
      <p:sp>
        <p:nvSpPr>
          <p:cNvPr id="28679" name="Text Box 6"/>
          <p:cNvSpPr txBox="1">
            <a:spLocks noChangeArrowheads="1"/>
          </p:cNvSpPr>
          <p:nvPr/>
        </p:nvSpPr>
        <p:spPr bwMode="auto">
          <a:xfrm>
            <a:off x="7899400" y="19812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latin typeface="Calibri" pitchFamily="34" charset="0"/>
                <a:ea typeface="宋体" pitchFamily="2" charset="-122"/>
              </a:rPr>
              <a:t>Server</a:t>
            </a:r>
          </a:p>
        </p:txBody>
      </p:sp>
      <p:sp>
        <p:nvSpPr>
          <p:cNvPr id="28680" name="Rectangle 7"/>
          <p:cNvSpPr>
            <a:spLocks noChangeArrowheads="1"/>
          </p:cNvSpPr>
          <p:nvPr/>
        </p:nvSpPr>
        <p:spPr bwMode="auto">
          <a:xfrm>
            <a:off x="1041400" y="2438400"/>
            <a:ext cx="152400" cy="46482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Rectangle 8"/>
          <p:cNvSpPr>
            <a:spLocks noChangeArrowheads="1"/>
          </p:cNvSpPr>
          <p:nvPr/>
        </p:nvSpPr>
        <p:spPr bwMode="auto">
          <a:xfrm>
            <a:off x="8432800" y="2438400"/>
            <a:ext cx="152400" cy="4648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8" name="AutoShape 14"/>
          <p:cNvSpPr>
            <a:spLocks noChangeArrowheads="1"/>
          </p:cNvSpPr>
          <p:nvPr/>
        </p:nvSpPr>
        <p:spPr bwMode="auto">
          <a:xfrm>
            <a:off x="1422400" y="2743200"/>
            <a:ext cx="1371600" cy="609600"/>
          </a:xfrm>
          <a:prstGeom prst="cloudCallout">
            <a:avLst>
              <a:gd name="adj1" fmla="val -61398"/>
              <a:gd name="adj2" fmla="val -1224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altLang="zh-CN" sz="1200" b="1">
                <a:latin typeface="Calibri" pitchFamily="34" charset="0"/>
                <a:ea typeface="宋体" pitchFamily="2" charset="-122"/>
              </a:rPr>
              <a:t>(3) Save “sunshine”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1270000" y="3427413"/>
            <a:ext cx="3352800" cy="457200"/>
            <a:chOff x="1136" y="3077"/>
            <a:chExt cx="3888" cy="450"/>
          </a:xfrm>
        </p:grpSpPr>
        <p:sp>
          <p:nvSpPr>
            <p:cNvPr id="28697" name="Line 16"/>
            <p:cNvSpPr>
              <a:spLocks noChangeShapeType="1"/>
            </p:cNvSpPr>
            <p:nvPr/>
          </p:nvSpPr>
          <p:spPr bwMode="auto">
            <a:xfrm>
              <a:off x="1136" y="3168"/>
              <a:ext cx="38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8" name="Text Box 17"/>
            <p:cNvSpPr txBox="1">
              <a:spLocks noChangeArrowheads="1"/>
            </p:cNvSpPr>
            <p:nvPr/>
          </p:nvSpPr>
          <p:spPr bwMode="auto">
            <a:xfrm rot="285818">
              <a:off x="1651" y="3077"/>
              <a:ext cx="3023" cy="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200">
                  <a:latin typeface="Calibri" pitchFamily="34" charset="0"/>
                  <a:ea typeface="宋体" pitchFamily="2" charset="-122"/>
                </a:rPr>
                <a:t>.../RawDocContents?...&amp;delta=“</a:t>
              </a:r>
              <a:r>
                <a:rPr lang="en-US" altLang="zh-CN" sz="1200" b="1">
                  <a:latin typeface="Calibri" pitchFamily="34" charset="0"/>
                  <a:ea typeface="宋体" pitchFamily="2" charset="-122"/>
                </a:rPr>
                <a:t>=3 +shi =1 -1 +e”</a:t>
              </a: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5003800" y="4343400"/>
            <a:ext cx="3276600" cy="554038"/>
            <a:chOff x="1088" y="2160"/>
            <a:chExt cx="3888" cy="617"/>
          </a:xfrm>
        </p:grpSpPr>
        <p:sp>
          <p:nvSpPr>
            <p:cNvPr id="28695" name="Line 19"/>
            <p:cNvSpPr>
              <a:spLocks noChangeShapeType="1"/>
            </p:cNvSpPr>
            <p:nvPr/>
          </p:nvSpPr>
          <p:spPr bwMode="auto">
            <a:xfrm flipH="1">
              <a:off x="1088" y="2160"/>
              <a:ext cx="38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6" name="Text Box 20"/>
            <p:cNvSpPr txBox="1">
              <a:spLocks noChangeArrowheads="1"/>
            </p:cNvSpPr>
            <p:nvPr/>
          </p:nvSpPr>
          <p:spPr bwMode="auto">
            <a:xfrm rot="-167563">
              <a:off x="1193" y="2300"/>
              <a:ext cx="3743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100">
                  <a:latin typeface="Courier New" pitchFamily="49" charset="0"/>
                  <a:ea typeface="宋体" pitchFamily="2" charset="-122"/>
                </a:rPr>
                <a:t>ACK:{contentFromServer:””,contentFromServerHash:0}</a:t>
              </a:r>
              <a:endParaRPr lang="en-US" altLang="zh-CN" sz="1100" b="1">
                <a:latin typeface="Courier New" pitchFamily="49" charset="0"/>
                <a:ea typeface="宋体" pitchFamily="2" charset="-122"/>
              </a:endParaRPr>
            </a:p>
          </p:txBody>
        </p:sp>
      </p:grpSp>
      <p:sp>
        <p:nvSpPr>
          <p:cNvPr id="28685" name="Text Box 21"/>
          <p:cNvSpPr txBox="1">
            <a:spLocks noChangeArrowheads="1"/>
          </p:cNvSpPr>
          <p:nvPr/>
        </p:nvSpPr>
        <p:spPr bwMode="auto">
          <a:xfrm>
            <a:off x="4241800" y="19812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latin typeface="Calibri" pitchFamily="34" charset="0"/>
                <a:ea typeface="宋体" pitchFamily="2" charset="-122"/>
              </a:rPr>
              <a:t>Extension</a:t>
            </a:r>
          </a:p>
        </p:txBody>
      </p:sp>
      <p:sp>
        <p:nvSpPr>
          <p:cNvPr id="28686" name="Rectangle 22"/>
          <p:cNvSpPr>
            <a:spLocks noChangeArrowheads="1"/>
          </p:cNvSpPr>
          <p:nvPr/>
        </p:nvSpPr>
        <p:spPr bwMode="auto">
          <a:xfrm>
            <a:off x="4699000" y="2438400"/>
            <a:ext cx="152400" cy="4648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4927600" y="3733800"/>
            <a:ext cx="3429000" cy="384175"/>
            <a:chOff x="1136" y="3075"/>
            <a:chExt cx="3888" cy="381"/>
          </a:xfrm>
        </p:grpSpPr>
        <p:sp>
          <p:nvSpPr>
            <p:cNvPr id="28693" name="Line 33"/>
            <p:cNvSpPr>
              <a:spLocks noChangeShapeType="1"/>
            </p:cNvSpPr>
            <p:nvPr/>
          </p:nvSpPr>
          <p:spPr bwMode="auto">
            <a:xfrm>
              <a:off x="1136" y="3168"/>
              <a:ext cx="38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4" name="Text Box 34"/>
            <p:cNvSpPr txBox="1">
              <a:spLocks noChangeArrowheads="1"/>
            </p:cNvSpPr>
            <p:nvPr/>
          </p:nvSpPr>
          <p:spPr bwMode="auto">
            <a:xfrm rot="285818">
              <a:off x="1660" y="3075"/>
              <a:ext cx="3022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100">
                  <a:latin typeface="Calibri" pitchFamily="34" charset="0"/>
                  <a:ea typeface="宋体" pitchFamily="2" charset="-122"/>
                </a:rPr>
                <a:t>…/RawDocContents?...&amp;delta=</a:t>
              </a:r>
              <a:r>
                <a:rPr lang="en-US" altLang="zh-CN" sz="1100" b="1">
                  <a:latin typeface="Calibri" pitchFamily="34" charset="0"/>
                  <a:ea typeface="宋体" pitchFamily="2" charset="-122"/>
                </a:rPr>
                <a:t>IncE</a:t>
              </a:r>
              <a:r>
                <a:rPr lang="en-US" altLang="zh-CN" sz="1100">
                  <a:latin typeface="Calibri" pitchFamily="34" charset="0"/>
                  <a:ea typeface="宋体" pitchFamily="2" charset="-122"/>
                </a:rPr>
                <a:t>(delta)</a:t>
              </a:r>
            </a:p>
          </p:txBody>
        </p:sp>
      </p:grpSp>
      <p:grpSp>
        <p:nvGrpSpPr>
          <p:cNvPr id="5" name="Group 35"/>
          <p:cNvGrpSpPr>
            <a:grpSpLocks/>
          </p:cNvGrpSpPr>
          <p:nvPr/>
        </p:nvGrpSpPr>
        <p:grpSpPr bwMode="auto">
          <a:xfrm>
            <a:off x="1346200" y="4572000"/>
            <a:ext cx="3200400" cy="547688"/>
            <a:chOff x="1088" y="2160"/>
            <a:chExt cx="3888" cy="646"/>
          </a:xfrm>
        </p:grpSpPr>
        <p:sp>
          <p:nvSpPr>
            <p:cNvPr id="28691" name="Line 36"/>
            <p:cNvSpPr>
              <a:spLocks noChangeShapeType="1"/>
            </p:cNvSpPr>
            <p:nvPr/>
          </p:nvSpPr>
          <p:spPr bwMode="auto">
            <a:xfrm flipH="1">
              <a:off x="1088" y="2160"/>
              <a:ext cx="38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2" name="Text Box 37"/>
            <p:cNvSpPr txBox="1">
              <a:spLocks noChangeArrowheads="1"/>
            </p:cNvSpPr>
            <p:nvPr/>
          </p:nvSpPr>
          <p:spPr bwMode="auto">
            <a:xfrm rot="-167563">
              <a:off x="1192" y="2300"/>
              <a:ext cx="3745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100">
                  <a:latin typeface="Courier New" pitchFamily="49" charset="0"/>
                  <a:ea typeface="宋体" pitchFamily="2" charset="-122"/>
                </a:rPr>
                <a:t>ACK:{contentFromServer:””,contentFromServerHash:0}</a:t>
              </a:r>
              <a:endParaRPr lang="en-US" altLang="zh-CN" sz="1100" b="1">
                <a:latin typeface="Courier New" pitchFamily="49" charset="0"/>
                <a:ea typeface="宋体" pitchFamily="2" charset="-122"/>
              </a:endParaRPr>
            </a:p>
          </p:txBody>
        </p:sp>
      </p:grpSp>
      <p:sp>
        <p:nvSpPr>
          <p:cNvPr id="103462" name="Text Box 38"/>
          <p:cNvSpPr txBox="1">
            <a:spLocks noChangeArrowheads="1"/>
          </p:cNvSpPr>
          <p:nvPr/>
        </p:nvSpPr>
        <p:spPr bwMode="auto">
          <a:xfrm>
            <a:off x="4089400" y="3200400"/>
            <a:ext cx="533400" cy="306388"/>
          </a:xfrm>
          <a:prstGeom prst="rect">
            <a:avLst/>
          </a:prstGeom>
          <a:noFill/>
          <a:ln w="1587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300" i="1">
                <a:latin typeface="Calibri" pitchFamily="34" charset="0"/>
                <a:ea typeface="宋体" pitchFamily="2" charset="-122"/>
              </a:rPr>
              <a:t>IncE</a:t>
            </a:r>
          </a:p>
        </p:txBody>
      </p:sp>
      <p:sp>
        <p:nvSpPr>
          <p:cNvPr id="103463" name="AutoShape 39"/>
          <p:cNvSpPr>
            <a:spLocks noChangeArrowheads="1"/>
          </p:cNvSpPr>
          <p:nvPr/>
        </p:nvSpPr>
        <p:spPr bwMode="auto">
          <a:xfrm>
            <a:off x="8813800" y="5486400"/>
            <a:ext cx="990600" cy="609600"/>
          </a:xfrm>
          <a:prstGeom prst="flowChartDocumen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zh-CN" sz="1200" b="1">
                <a:ea typeface="宋体" pitchFamily="2" charset="-122"/>
              </a:rPr>
              <a:t>docid=001</a:t>
            </a:r>
          </a:p>
          <a:p>
            <a:r>
              <a:rPr lang="en-US" altLang="zh-CN" sz="1200">
                <a:latin typeface="Serif"/>
                <a:ea typeface="宋体" pitchFamily="2" charset="-122"/>
              </a:rPr>
              <a:t>E</a:t>
            </a:r>
            <a:r>
              <a:rPr lang="en-US" altLang="zh-CN" sz="1200">
                <a:latin typeface="Calibri" pitchFamily="34" charset="0"/>
                <a:ea typeface="宋体" pitchFamily="2" charset="-122"/>
              </a:rPr>
              <a:t>(‘sunshine’)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3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3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3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1000" fill="hold"/>
                                        <p:tgtEl>
                                          <p:spTgt spid="10346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1000" fill="hold"/>
                                        <p:tgtEl>
                                          <p:spTgt spid="10346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38" grpId="0" animBg="1"/>
      <p:bldP spid="103462" grpId="0" animBg="1"/>
      <p:bldP spid="103463" grpId="0" animBg="1"/>
      <p:bldP spid="103463" grpId="1"/>
      <p:bldP spid="103463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>
          <a:xfrm>
            <a:off x="736600" y="685800"/>
            <a:ext cx="8636000" cy="1271588"/>
          </a:xfrm>
        </p:spPr>
        <p:txBody>
          <a:bodyPr/>
          <a:lstStyle/>
          <a:p>
            <a:pPr eaLnBrk="1" hangingPunct="1"/>
            <a:r>
              <a:rPr lang="en-US" altLang="zh-CN" smtClean="0">
                <a:ea typeface="宋体" pitchFamily="2" charset="-122"/>
              </a:rPr>
              <a:t>Incremental Encryption</a:t>
            </a:r>
          </a:p>
        </p:txBody>
      </p:sp>
      <p:sp>
        <p:nvSpPr>
          <p:cNvPr id="103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370012"/>
            <a:ext cx="8585200" cy="4573588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zh-CN" sz="2800" dirty="0" smtClean="0">
              <a:ea typeface="宋体" pitchFamily="2" charset="-122"/>
            </a:endParaRPr>
          </a:p>
          <a:p>
            <a:pPr eaLnBrk="1" hangingPunct="1">
              <a:buFontTx/>
              <a:buNone/>
            </a:pPr>
            <a:endParaRPr lang="en-US" altLang="zh-CN" sz="2800" dirty="0" smtClean="0">
              <a:ea typeface="宋体" pitchFamily="2" charset="-122"/>
            </a:endParaRPr>
          </a:p>
          <a:p>
            <a:pPr eaLnBrk="1" hangingPunct="1">
              <a:buFontTx/>
              <a:buNone/>
            </a:pPr>
            <a:r>
              <a:rPr lang="en-US" altLang="zh-CN" sz="2800" dirty="0" smtClean="0">
                <a:ea typeface="宋体" pitchFamily="2" charset="-122"/>
              </a:rPr>
              <a:t>                                   key generation algorithm</a:t>
            </a:r>
          </a:p>
          <a:p>
            <a:pPr eaLnBrk="1" hangingPunct="1">
              <a:buFontTx/>
              <a:buNone/>
            </a:pPr>
            <a:r>
              <a:rPr lang="en-US" altLang="zh-CN" sz="2800" dirty="0" smtClean="0">
                <a:ea typeface="宋体" pitchFamily="2" charset="-122"/>
              </a:rPr>
              <a:t>                                   encrypt whole message </a:t>
            </a:r>
            <a:r>
              <a:rPr lang="en-US" altLang="zh-CN" sz="2800" i="1" dirty="0" smtClean="0">
                <a:latin typeface="Palatino Linotype" pitchFamily="18" charset="0"/>
                <a:ea typeface="宋体" pitchFamily="2" charset="-122"/>
              </a:rPr>
              <a:t>m</a:t>
            </a:r>
            <a:endParaRPr lang="en-US" altLang="zh-CN" sz="2800" dirty="0" smtClean="0">
              <a:ea typeface="宋体" pitchFamily="2" charset="-122"/>
            </a:endParaRPr>
          </a:p>
          <a:p>
            <a:pPr eaLnBrk="1" hangingPunct="1">
              <a:buFontTx/>
              <a:buNone/>
            </a:pPr>
            <a:r>
              <a:rPr lang="en-US" altLang="zh-CN" sz="2800" i="1" dirty="0" smtClean="0">
                <a:ea typeface="宋体" pitchFamily="2" charset="-122"/>
              </a:rPr>
              <a:t>                              </a:t>
            </a:r>
            <a:r>
              <a:rPr lang="en-US" altLang="zh-CN" sz="2800" dirty="0" smtClean="0">
                <a:ea typeface="宋体" pitchFamily="2" charset="-122"/>
              </a:rPr>
              <a:t>     decrypt </a:t>
            </a:r>
            <a:r>
              <a:rPr lang="en-US" altLang="zh-CN" sz="2800" dirty="0" err="1" smtClean="0">
                <a:ea typeface="宋体" pitchFamily="2" charset="-122"/>
              </a:rPr>
              <a:t>ciphertext</a:t>
            </a:r>
            <a:r>
              <a:rPr lang="en-US" altLang="zh-CN" sz="2800" dirty="0" smtClean="0">
                <a:ea typeface="宋体" pitchFamily="2" charset="-122"/>
              </a:rPr>
              <a:t> </a:t>
            </a:r>
            <a:r>
              <a:rPr lang="en-US" altLang="zh-CN" sz="2800" i="1" dirty="0" smtClean="0">
                <a:latin typeface="Palatino Linotype" pitchFamily="18" charset="0"/>
                <a:ea typeface="宋体" pitchFamily="2" charset="-122"/>
              </a:rPr>
              <a:t>c</a:t>
            </a:r>
            <a:endParaRPr lang="en-US" altLang="zh-CN" sz="2800" dirty="0" smtClean="0">
              <a:ea typeface="宋体" pitchFamily="2" charset="-122"/>
            </a:endParaRPr>
          </a:p>
          <a:p>
            <a:pPr eaLnBrk="1" hangingPunct="1">
              <a:buFontTx/>
              <a:buNone/>
            </a:pPr>
            <a:r>
              <a:rPr lang="en-US" altLang="zh-CN" sz="2800" dirty="0" smtClean="0">
                <a:ea typeface="宋体" pitchFamily="2" charset="-122"/>
              </a:rPr>
              <a:t>                                   given a key </a:t>
            </a:r>
            <a:r>
              <a:rPr lang="en-US" altLang="zh-CN" sz="2800" i="1" dirty="0" smtClean="0">
                <a:latin typeface="Palatino Linotype" pitchFamily="18" charset="0"/>
                <a:ea typeface="宋体" pitchFamily="2" charset="-122"/>
              </a:rPr>
              <a:t>k</a:t>
            </a:r>
            <a:r>
              <a:rPr lang="en-US" altLang="zh-CN" sz="2800" dirty="0" smtClean="0">
                <a:ea typeface="宋体" pitchFamily="2" charset="-122"/>
              </a:rPr>
              <a:t>, an edit operation </a:t>
            </a:r>
            <a:r>
              <a:rPr lang="en-US" altLang="zh-CN" sz="2800" i="1" dirty="0" smtClean="0">
                <a:latin typeface="Palatino Linotype" pitchFamily="18" charset="0"/>
                <a:ea typeface="宋体" pitchFamily="2" charset="-122"/>
              </a:rPr>
              <a:t>op</a:t>
            </a:r>
            <a:r>
              <a:rPr lang="en-US" altLang="zh-CN" sz="2800" dirty="0" smtClean="0">
                <a:ea typeface="宋体" pitchFamily="2" charset="-122"/>
              </a:rPr>
              <a:t>,             previous message </a:t>
            </a:r>
            <a:r>
              <a:rPr lang="en-US" altLang="zh-CN" sz="2800" i="1" dirty="0" smtClean="0">
                <a:latin typeface="Palatino Linotype" pitchFamily="18" charset="0"/>
                <a:ea typeface="宋体" pitchFamily="2" charset="-122"/>
              </a:rPr>
              <a:t>m</a:t>
            </a:r>
            <a:r>
              <a:rPr lang="en-US" altLang="zh-CN" sz="2800" dirty="0" smtClean="0">
                <a:ea typeface="宋体" pitchFamily="2" charset="-122"/>
              </a:rPr>
              <a:t>, and previous </a:t>
            </a:r>
            <a:r>
              <a:rPr lang="en-US" altLang="zh-CN" sz="2800" dirty="0" err="1" smtClean="0">
                <a:ea typeface="宋体" pitchFamily="2" charset="-122"/>
              </a:rPr>
              <a:t>ciphertext</a:t>
            </a:r>
            <a:r>
              <a:rPr lang="en-US" altLang="zh-CN" sz="2800" dirty="0" smtClean="0">
                <a:ea typeface="宋体" pitchFamily="2" charset="-122"/>
              </a:rPr>
              <a:t> </a:t>
            </a:r>
            <a:r>
              <a:rPr lang="en-US" altLang="zh-CN" sz="2800" i="1" dirty="0" smtClean="0">
                <a:latin typeface="Palatino Linotype" pitchFamily="18" charset="0"/>
                <a:ea typeface="宋体" pitchFamily="2" charset="-122"/>
              </a:rPr>
              <a:t>c</a:t>
            </a:r>
            <a:r>
              <a:rPr lang="en-US" altLang="zh-CN" sz="2800" dirty="0" smtClean="0">
                <a:ea typeface="宋体" pitchFamily="2" charset="-122"/>
              </a:rPr>
              <a:t>,   compute an updated </a:t>
            </a:r>
            <a:r>
              <a:rPr lang="en-US" altLang="zh-CN" sz="2800" dirty="0" err="1" smtClean="0">
                <a:ea typeface="宋体" pitchFamily="2" charset="-122"/>
              </a:rPr>
              <a:t>ciphertext</a:t>
            </a:r>
            <a:r>
              <a:rPr lang="en-US" altLang="zh-CN" sz="2800" dirty="0" smtClean="0">
                <a:ea typeface="宋体" pitchFamily="2" charset="-122"/>
              </a:rPr>
              <a:t> </a:t>
            </a:r>
            <a:r>
              <a:rPr lang="en-US" altLang="zh-CN" sz="2800" i="1" dirty="0" smtClean="0">
                <a:latin typeface="Palatino Linotype" pitchFamily="18" charset="0"/>
                <a:ea typeface="宋体" pitchFamily="2" charset="-122"/>
              </a:rPr>
              <a:t>c’</a:t>
            </a:r>
            <a:r>
              <a:rPr lang="en-US" altLang="zh-CN" sz="2800" dirty="0" smtClean="0">
                <a:ea typeface="宋体" pitchFamily="2" charset="-122"/>
              </a:rPr>
              <a:t>.</a:t>
            </a:r>
          </a:p>
        </p:txBody>
      </p:sp>
      <p:sp>
        <p:nvSpPr>
          <p:cNvPr id="103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8701B4-4C63-4641-A7DE-E62E36DD023E}" type="slidenum">
              <a:rPr lang="zh-CN" altLang="en-US"/>
              <a:pPr/>
              <a:t>11</a:t>
            </a:fld>
            <a:endParaRPr lang="en-US" altLang="zh-CN"/>
          </a:p>
        </p:txBody>
      </p:sp>
      <p:graphicFrame>
        <p:nvGraphicFramePr>
          <p:cNvPr id="1027" name="Object 6"/>
          <p:cNvGraphicFramePr>
            <a:graphicFrameLocks noChangeAspect="1"/>
          </p:cNvGraphicFramePr>
          <p:nvPr/>
        </p:nvGraphicFramePr>
        <p:xfrm>
          <a:off x="812800" y="2446337"/>
          <a:ext cx="738188" cy="450850"/>
        </p:xfrm>
        <a:graphic>
          <a:graphicData uri="http://schemas.openxmlformats.org/presentationml/2006/ole">
            <p:oleObj spid="_x0000_s1027" name="Equation" r:id="rId4" imgW="291960" imgH="177480" progId="Equation.3">
              <p:embed/>
            </p:oleObj>
          </a:graphicData>
        </a:graphic>
      </p:graphicFrame>
      <p:graphicFrame>
        <p:nvGraphicFramePr>
          <p:cNvPr id="1028" name="Object 7"/>
          <p:cNvGraphicFramePr>
            <a:graphicFrameLocks noChangeAspect="1"/>
          </p:cNvGraphicFramePr>
          <p:nvPr/>
        </p:nvGraphicFramePr>
        <p:xfrm>
          <a:off x="812800" y="2903537"/>
          <a:ext cx="2022475" cy="579438"/>
        </p:xfrm>
        <a:graphic>
          <a:graphicData uri="http://schemas.openxmlformats.org/presentationml/2006/ole">
            <p:oleObj spid="_x0000_s1028" name="Equation" r:id="rId5" imgW="799920" imgH="228600" progId="Equation.3">
              <p:embed/>
            </p:oleObj>
          </a:graphicData>
        </a:graphic>
      </p:graphicFrame>
      <p:graphicFrame>
        <p:nvGraphicFramePr>
          <p:cNvPr id="1029" name="Object 8"/>
          <p:cNvGraphicFramePr>
            <a:graphicFrameLocks noChangeAspect="1"/>
          </p:cNvGraphicFramePr>
          <p:nvPr/>
        </p:nvGraphicFramePr>
        <p:xfrm>
          <a:off x="812800" y="3436937"/>
          <a:ext cx="2022475" cy="579438"/>
        </p:xfrm>
        <a:graphic>
          <a:graphicData uri="http://schemas.openxmlformats.org/presentationml/2006/ole">
            <p:oleObj spid="_x0000_s1029" name="Equation" r:id="rId6" imgW="799920" imgH="228600" progId="Equation.3">
              <p:embed/>
            </p:oleObj>
          </a:graphicData>
        </a:graphic>
      </p:graphicFrame>
      <p:graphicFrame>
        <p:nvGraphicFramePr>
          <p:cNvPr id="1030" name="Object 9"/>
          <p:cNvGraphicFramePr>
            <a:graphicFrameLocks noChangeAspect="1"/>
          </p:cNvGraphicFramePr>
          <p:nvPr/>
        </p:nvGraphicFramePr>
        <p:xfrm>
          <a:off x="812800" y="3894137"/>
          <a:ext cx="3049588" cy="579438"/>
        </p:xfrm>
        <a:graphic>
          <a:graphicData uri="http://schemas.openxmlformats.org/presentationml/2006/ole">
            <p:oleObj spid="_x0000_s1030" name="Equation" r:id="rId7" imgW="1206360" imgH="228600" progId="Equation.3">
              <p:embed/>
            </p:oleObj>
          </a:graphicData>
        </a:graphic>
      </p:graphicFrame>
      <p:sp>
        <p:nvSpPr>
          <p:cNvPr id="13" name="Rectangle 12"/>
          <p:cNvSpPr/>
          <p:nvPr/>
        </p:nvSpPr>
        <p:spPr>
          <a:xfrm>
            <a:off x="1193800" y="5867400"/>
            <a:ext cx="7237430" cy="400110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altLang="zh-CN" sz="2000" dirty="0" smtClean="0">
                <a:solidFill>
                  <a:schemeClr val="tx1"/>
                </a:solidFill>
                <a:ea typeface="宋体" pitchFamily="2" charset="-122"/>
              </a:rPr>
              <a:t>[BKY01] – </a:t>
            </a:r>
            <a:r>
              <a:rPr lang="en-US" sz="2000" dirty="0" err="1" smtClean="0">
                <a:solidFill>
                  <a:schemeClr val="tx1"/>
                </a:solidFill>
              </a:rPr>
              <a:t>Buonanno</a:t>
            </a:r>
            <a:r>
              <a:rPr lang="en-US" sz="2000" dirty="0" smtClean="0">
                <a:solidFill>
                  <a:schemeClr val="tx1"/>
                </a:solidFill>
              </a:rPr>
              <a:t>, Katz, and Yung. </a:t>
            </a:r>
            <a:r>
              <a:rPr lang="en-US" sz="2000" i="1" dirty="0" smtClean="0">
                <a:solidFill>
                  <a:schemeClr val="tx1"/>
                </a:solidFill>
              </a:rPr>
              <a:t>Fast Software Encryption</a:t>
            </a:r>
            <a:r>
              <a:rPr lang="en-US" sz="2000" dirty="0" smtClean="0">
                <a:solidFill>
                  <a:schemeClr val="tx1"/>
                </a:solidFill>
              </a:rPr>
              <a:t> 2001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pitchFamily="2" charset="-122"/>
              </a:rPr>
              <a:t>Privacy Only Mode</a:t>
            </a:r>
          </a:p>
        </p:txBody>
      </p:sp>
      <p:sp>
        <p:nvSpPr>
          <p:cNvPr id="206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AB32DE-E57A-4FA4-BB84-640D81E76B1A}" type="slidenum">
              <a:rPr lang="zh-CN" altLang="en-US"/>
              <a:pPr/>
              <a:t>12</a:t>
            </a:fld>
            <a:endParaRPr lang="en-US" altLang="zh-CN"/>
          </a:p>
        </p:txBody>
      </p:sp>
      <p:grpSp>
        <p:nvGrpSpPr>
          <p:cNvPr id="2065" name="Group 51"/>
          <p:cNvGrpSpPr>
            <a:grpSpLocks/>
          </p:cNvGrpSpPr>
          <p:nvPr/>
        </p:nvGrpSpPr>
        <p:grpSpPr bwMode="auto">
          <a:xfrm>
            <a:off x="2413000" y="4648200"/>
            <a:ext cx="5181600" cy="1611313"/>
            <a:chOff x="1520" y="2928"/>
            <a:chExt cx="3264" cy="1015"/>
          </a:xfrm>
        </p:grpSpPr>
        <p:sp>
          <p:nvSpPr>
            <p:cNvPr id="2085" name="Text Box 10"/>
            <p:cNvSpPr txBox="1">
              <a:spLocks noChangeArrowheads="1"/>
            </p:cNvSpPr>
            <p:nvPr/>
          </p:nvSpPr>
          <p:spPr bwMode="auto">
            <a:xfrm>
              <a:off x="1520" y="2928"/>
              <a:ext cx="3264" cy="10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CN" altLang="en-US">
                  <a:ea typeface="宋体" pitchFamily="2" charset="-122"/>
                </a:rPr>
                <a:t>       </a:t>
              </a:r>
              <a:r>
                <a:rPr lang="en-US" altLang="zh-CN">
                  <a:ea typeface="宋体" pitchFamily="2" charset="-122"/>
                </a:rPr>
                <a:t>Trapdoor psuedorandom permutation</a:t>
              </a:r>
            </a:p>
            <a:p>
              <a:pPr algn="l">
                <a:spcBef>
                  <a:spcPct val="50000"/>
                </a:spcBef>
              </a:pPr>
              <a:r>
                <a:rPr lang="en-US" altLang="zh-CN">
                  <a:ea typeface="宋体" pitchFamily="2" charset="-122"/>
                </a:rPr>
                <a:t>       Random numbers</a:t>
              </a:r>
            </a:p>
            <a:p>
              <a:pPr algn="l">
                <a:spcBef>
                  <a:spcPct val="50000"/>
                </a:spcBef>
              </a:pPr>
              <a:r>
                <a:rPr lang="en-US" altLang="zh-CN">
                  <a:ea typeface="宋体" pitchFamily="2" charset="-122"/>
                </a:rPr>
                <a:t>       Document segments</a:t>
              </a:r>
            </a:p>
            <a:p>
              <a:pPr algn="l">
                <a:spcBef>
                  <a:spcPct val="50000"/>
                </a:spcBef>
              </a:pPr>
              <a:r>
                <a:rPr lang="en-US" altLang="zh-CN">
                  <a:ea typeface="宋体" pitchFamily="2" charset="-122"/>
                </a:rPr>
                <a:t>       Concatenation</a:t>
              </a:r>
            </a:p>
          </p:txBody>
        </p:sp>
        <p:sp>
          <p:nvSpPr>
            <p:cNvPr id="2086" name="Text Box 13"/>
            <p:cNvSpPr txBox="1">
              <a:spLocks noChangeArrowheads="1"/>
            </p:cNvSpPr>
            <p:nvPr/>
          </p:nvSpPr>
          <p:spPr bwMode="auto">
            <a:xfrm>
              <a:off x="1520" y="2928"/>
              <a:ext cx="3264" cy="1015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CN" altLang="en-US">
                  <a:ea typeface="宋体" pitchFamily="2" charset="-122"/>
                </a:rPr>
                <a:t>       </a:t>
              </a:r>
              <a:r>
                <a:rPr lang="en-US" altLang="zh-CN">
                  <a:ea typeface="宋体" pitchFamily="2" charset="-122"/>
                </a:rPr>
                <a:t>Trapdoor psuedorandom permutation</a:t>
              </a:r>
            </a:p>
            <a:p>
              <a:pPr algn="l">
                <a:spcBef>
                  <a:spcPct val="50000"/>
                </a:spcBef>
              </a:pPr>
              <a:r>
                <a:rPr lang="en-US" altLang="zh-CN">
                  <a:ea typeface="宋体" pitchFamily="2" charset="-122"/>
                </a:rPr>
                <a:t>       Random numbers</a:t>
              </a:r>
            </a:p>
            <a:p>
              <a:pPr algn="l">
                <a:spcBef>
                  <a:spcPct val="50000"/>
                </a:spcBef>
              </a:pPr>
              <a:r>
                <a:rPr lang="en-US" altLang="zh-CN">
                  <a:ea typeface="宋体" pitchFamily="2" charset="-122"/>
                </a:rPr>
                <a:t>       Document segments</a:t>
              </a:r>
            </a:p>
            <a:p>
              <a:pPr algn="l">
                <a:spcBef>
                  <a:spcPct val="50000"/>
                </a:spcBef>
              </a:pPr>
              <a:r>
                <a:rPr lang="en-US" altLang="zh-CN">
                  <a:ea typeface="宋体" pitchFamily="2" charset="-122"/>
                </a:rPr>
                <a:t>       Concatenation</a:t>
              </a:r>
            </a:p>
          </p:txBody>
        </p:sp>
        <p:graphicFrame>
          <p:nvGraphicFramePr>
            <p:cNvPr id="2059" name="Object 11"/>
            <p:cNvGraphicFramePr>
              <a:graphicFrameLocks noChangeAspect="1"/>
            </p:cNvGraphicFramePr>
            <p:nvPr/>
          </p:nvGraphicFramePr>
          <p:xfrm>
            <a:off x="1568" y="3168"/>
            <a:ext cx="148" cy="266"/>
          </p:xfrm>
          <a:graphic>
            <a:graphicData uri="http://schemas.openxmlformats.org/presentationml/2006/ole">
              <p:oleObj spid="_x0000_s2059" name="Equation" r:id="rId4" imgW="126720" imgH="228600" progId="Equation.3">
                <p:embed/>
              </p:oleObj>
            </a:graphicData>
          </a:graphic>
        </p:graphicFrame>
        <p:graphicFrame>
          <p:nvGraphicFramePr>
            <p:cNvPr id="2060" name="Object 14"/>
            <p:cNvGraphicFramePr>
              <a:graphicFrameLocks noChangeAspect="1"/>
            </p:cNvGraphicFramePr>
            <p:nvPr/>
          </p:nvGraphicFramePr>
          <p:xfrm>
            <a:off x="1568" y="3456"/>
            <a:ext cx="192" cy="266"/>
          </p:xfrm>
          <a:graphic>
            <a:graphicData uri="http://schemas.openxmlformats.org/presentationml/2006/ole">
              <p:oleObj spid="_x0000_s2060" name="Equation" r:id="rId5" imgW="164880" imgH="228600" progId="Equation.3">
                <p:embed/>
              </p:oleObj>
            </a:graphicData>
          </a:graphic>
        </p:graphicFrame>
        <p:graphicFrame>
          <p:nvGraphicFramePr>
            <p:cNvPr id="2061" name="Object 15"/>
            <p:cNvGraphicFramePr>
              <a:graphicFrameLocks noChangeAspect="1"/>
            </p:cNvGraphicFramePr>
            <p:nvPr/>
          </p:nvGraphicFramePr>
          <p:xfrm>
            <a:off x="1616" y="3696"/>
            <a:ext cx="104" cy="236"/>
          </p:xfrm>
          <a:graphic>
            <a:graphicData uri="http://schemas.openxmlformats.org/presentationml/2006/ole">
              <p:oleObj spid="_x0000_s2061" name="Equation" r:id="rId6" imgW="88560" imgH="203040" progId="Equation.3">
                <p:embed/>
              </p:oleObj>
            </a:graphicData>
          </a:graphic>
        </p:graphicFrame>
        <p:graphicFrame>
          <p:nvGraphicFramePr>
            <p:cNvPr id="2062" name="Object 9"/>
            <p:cNvGraphicFramePr>
              <a:graphicFrameLocks noChangeAspect="1"/>
            </p:cNvGraphicFramePr>
            <p:nvPr/>
          </p:nvGraphicFramePr>
          <p:xfrm>
            <a:off x="1568" y="2928"/>
            <a:ext cx="192" cy="192"/>
          </p:xfrm>
          <a:graphic>
            <a:graphicData uri="http://schemas.openxmlformats.org/presentationml/2006/ole">
              <p:oleObj spid="_x0000_s2062" name="Equation" r:id="rId7" imgW="164880" imgH="164880" progId="Equation.3">
                <p:embed/>
              </p:oleObj>
            </a:graphicData>
          </a:graphic>
        </p:graphicFrame>
      </p:grpSp>
      <p:sp>
        <p:nvSpPr>
          <p:cNvPr id="2066" name="Rectangle 41"/>
          <p:cNvSpPr>
            <a:spLocks noChangeArrowheads="1"/>
          </p:cNvSpPr>
          <p:nvPr/>
        </p:nvSpPr>
        <p:spPr bwMode="auto">
          <a:xfrm>
            <a:off x="2794000" y="2133600"/>
            <a:ext cx="4114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7" name="Line 42"/>
          <p:cNvSpPr>
            <a:spLocks noChangeShapeType="1"/>
          </p:cNvSpPr>
          <p:nvPr/>
        </p:nvSpPr>
        <p:spPr bwMode="auto">
          <a:xfrm>
            <a:off x="3251200" y="2133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" name="Line 43"/>
          <p:cNvSpPr>
            <a:spLocks noChangeShapeType="1"/>
          </p:cNvSpPr>
          <p:nvPr/>
        </p:nvSpPr>
        <p:spPr bwMode="auto">
          <a:xfrm>
            <a:off x="3708400" y="2133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" name="Line 44"/>
          <p:cNvSpPr>
            <a:spLocks noChangeShapeType="1"/>
          </p:cNvSpPr>
          <p:nvPr/>
        </p:nvSpPr>
        <p:spPr bwMode="auto">
          <a:xfrm>
            <a:off x="4165600" y="2133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" name="Line 45"/>
          <p:cNvSpPr>
            <a:spLocks noChangeShapeType="1"/>
          </p:cNvSpPr>
          <p:nvPr/>
        </p:nvSpPr>
        <p:spPr bwMode="auto">
          <a:xfrm>
            <a:off x="4622800" y="2133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1" name="Line 46"/>
          <p:cNvSpPr>
            <a:spLocks noChangeShapeType="1"/>
          </p:cNvSpPr>
          <p:nvPr/>
        </p:nvSpPr>
        <p:spPr bwMode="auto">
          <a:xfrm>
            <a:off x="5080000" y="2133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2" name="Line 47"/>
          <p:cNvSpPr>
            <a:spLocks noChangeShapeType="1"/>
          </p:cNvSpPr>
          <p:nvPr/>
        </p:nvSpPr>
        <p:spPr bwMode="auto">
          <a:xfrm>
            <a:off x="5537200" y="2133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3" name="Line 48"/>
          <p:cNvSpPr>
            <a:spLocks noChangeShapeType="1"/>
          </p:cNvSpPr>
          <p:nvPr/>
        </p:nvSpPr>
        <p:spPr bwMode="auto">
          <a:xfrm>
            <a:off x="5994400" y="2133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4" name="Line 49"/>
          <p:cNvSpPr>
            <a:spLocks noChangeShapeType="1"/>
          </p:cNvSpPr>
          <p:nvPr/>
        </p:nvSpPr>
        <p:spPr bwMode="auto">
          <a:xfrm>
            <a:off x="6451600" y="2133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050" name="Object 50"/>
          <p:cNvGraphicFramePr>
            <a:graphicFrameLocks noChangeAspect="1"/>
          </p:cNvGraphicFramePr>
          <p:nvPr/>
        </p:nvGraphicFramePr>
        <p:xfrm>
          <a:off x="2870200" y="2133600"/>
          <a:ext cx="292100" cy="381000"/>
        </p:xfrm>
        <a:graphic>
          <a:graphicData uri="http://schemas.openxmlformats.org/presentationml/2006/ole">
            <p:oleObj spid="_x0000_s2050" name="Equation" r:id="rId8" imgW="164880" imgH="215640" progId="Equation.3">
              <p:embed/>
            </p:oleObj>
          </a:graphicData>
        </a:graphic>
      </p:graphicFrame>
      <p:graphicFrame>
        <p:nvGraphicFramePr>
          <p:cNvPr id="2051" name="Object 52"/>
          <p:cNvGraphicFramePr>
            <a:graphicFrameLocks noChangeAspect="1"/>
          </p:cNvGraphicFramePr>
          <p:nvPr/>
        </p:nvGraphicFramePr>
        <p:xfrm>
          <a:off x="3316288" y="2133600"/>
          <a:ext cx="314325" cy="381000"/>
        </p:xfrm>
        <a:graphic>
          <a:graphicData uri="http://schemas.openxmlformats.org/presentationml/2006/ole">
            <p:oleObj spid="_x0000_s2051" name="Equation" r:id="rId9" imgW="177480" imgH="215640" progId="Equation.3">
              <p:embed/>
            </p:oleObj>
          </a:graphicData>
        </a:graphic>
      </p:graphicFrame>
      <p:sp>
        <p:nvSpPr>
          <p:cNvPr id="2075" name="Line 53"/>
          <p:cNvSpPr>
            <a:spLocks noChangeShapeType="1"/>
          </p:cNvSpPr>
          <p:nvPr/>
        </p:nvSpPr>
        <p:spPr bwMode="auto">
          <a:xfrm>
            <a:off x="4165600" y="2133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052" name="Object 55"/>
          <p:cNvGraphicFramePr>
            <a:graphicFrameLocks noChangeAspect="1"/>
          </p:cNvGraphicFramePr>
          <p:nvPr/>
        </p:nvGraphicFramePr>
        <p:xfrm>
          <a:off x="6516688" y="2122488"/>
          <a:ext cx="314325" cy="403225"/>
        </p:xfrm>
        <a:graphic>
          <a:graphicData uri="http://schemas.openxmlformats.org/presentationml/2006/ole">
            <p:oleObj spid="_x0000_s2052" name="Equation" r:id="rId10" imgW="177480" imgH="228600" progId="Equation.3">
              <p:embed/>
            </p:oleObj>
          </a:graphicData>
        </a:graphic>
      </p:graphicFrame>
      <p:sp>
        <p:nvSpPr>
          <p:cNvPr id="2076" name="Rectangle 56"/>
          <p:cNvSpPr>
            <a:spLocks noChangeArrowheads="1"/>
          </p:cNvSpPr>
          <p:nvPr/>
        </p:nvSpPr>
        <p:spPr bwMode="auto">
          <a:xfrm>
            <a:off x="660400" y="3429000"/>
            <a:ext cx="8305800" cy="358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7" name="Line 58"/>
          <p:cNvSpPr>
            <a:spLocks noChangeShapeType="1"/>
          </p:cNvSpPr>
          <p:nvPr/>
        </p:nvSpPr>
        <p:spPr bwMode="auto">
          <a:xfrm>
            <a:off x="2260600" y="3429000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8" name="Line 60"/>
          <p:cNvSpPr>
            <a:spLocks noChangeShapeType="1"/>
          </p:cNvSpPr>
          <p:nvPr/>
        </p:nvSpPr>
        <p:spPr bwMode="auto">
          <a:xfrm>
            <a:off x="4089400" y="3429000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" name="Line 62"/>
          <p:cNvSpPr>
            <a:spLocks noChangeShapeType="1"/>
          </p:cNvSpPr>
          <p:nvPr/>
        </p:nvSpPr>
        <p:spPr bwMode="auto">
          <a:xfrm>
            <a:off x="5953125" y="3429000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0" name="Line 63"/>
          <p:cNvSpPr>
            <a:spLocks noChangeShapeType="1"/>
          </p:cNvSpPr>
          <p:nvPr/>
        </p:nvSpPr>
        <p:spPr bwMode="auto">
          <a:xfrm>
            <a:off x="7061200" y="3429000"/>
            <a:ext cx="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053" name="Object 65"/>
          <p:cNvGraphicFramePr>
            <a:graphicFrameLocks noChangeAspect="1"/>
          </p:cNvGraphicFramePr>
          <p:nvPr/>
        </p:nvGraphicFramePr>
        <p:xfrm>
          <a:off x="889000" y="3429000"/>
          <a:ext cx="1295400" cy="369888"/>
        </p:xfrm>
        <a:graphic>
          <a:graphicData uri="http://schemas.openxmlformats.org/presentationml/2006/ole">
            <p:oleObj spid="_x0000_s2053" name="Equation" r:id="rId11" imgW="787320" imgH="241200" progId="Equation.3">
              <p:embed/>
            </p:oleObj>
          </a:graphicData>
        </a:graphic>
      </p:graphicFrame>
      <p:graphicFrame>
        <p:nvGraphicFramePr>
          <p:cNvPr id="2054" name="Object 71"/>
          <p:cNvGraphicFramePr>
            <a:graphicFrameLocks noChangeAspect="1"/>
          </p:cNvGraphicFramePr>
          <p:nvPr/>
        </p:nvGraphicFramePr>
        <p:xfrm>
          <a:off x="2336800" y="3429000"/>
          <a:ext cx="1673225" cy="317500"/>
        </p:xfrm>
        <a:graphic>
          <a:graphicData uri="http://schemas.openxmlformats.org/presentationml/2006/ole">
            <p:oleObj spid="_x0000_s2054" name="Equation" r:id="rId12" imgW="1206360" imgH="228600" progId="Equation.3">
              <p:embed/>
            </p:oleObj>
          </a:graphicData>
        </a:graphic>
      </p:graphicFrame>
      <p:sp>
        <p:nvSpPr>
          <p:cNvPr id="2081" name="Line 72"/>
          <p:cNvSpPr>
            <a:spLocks noChangeShapeType="1"/>
          </p:cNvSpPr>
          <p:nvPr/>
        </p:nvSpPr>
        <p:spPr bwMode="auto">
          <a:xfrm>
            <a:off x="3022600" y="25146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055" name="Object 73"/>
          <p:cNvGraphicFramePr>
            <a:graphicFrameLocks noChangeAspect="1"/>
          </p:cNvGraphicFramePr>
          <p:nvPr/>
        </p:nvGraphicFramePr>
        <p:xfrm>
          <a:off x="4165600" y="3429000"/>
          <a:ext cx="1744663" cy="317500"/>
        </p:xfrm>
        <a:graphic>
          <a:graphicData uri="http://schemas.openxmlformats.org/presentationml/2006/ole">
            <p:oleObj spid="_x0000_s2055" name="Equation" r:id="rId13" imgW="1257120" imgH="228600" progId="Equation.3">
              <p:embed/>
            </p:oleObj>
          </a:graphicData>
        </a:graphic>
      </p:graphicFrame>
      <p:sp>
        <p:nvSpPr>
          <p:cNvPr id="2082" name="Line 74"/>
          <p:cNvSpPr>
            <a:spLocks noChangeShapeType="1"/>
          </p:cNvSpPr>
          <p:nvPr/>
        </p:nvSpPr>
        <p:spPr bwMode="auto">
          <a:xfrm>
            <a:off x="3556000" y="2514600"/>
            <a:ext cx="1371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056" name="Object 75"/>
          <p:cNvGraphicFramePr>
            <a:graphicFrameLocks noChangeAspect="1"/>
          </p:cNvGraphicFramePr>
          <p:nvPr/>
        </p:nvGraphicFramePr>
        <p:xfrm>
          <a:off x="7137400" y="3429000"/>
          <a:ext cx="1744663" cy="317500"/>
        </p:xfrm>
        <a:graphic>
          <a:graphicData uri="http://schemas.openxmlformats.org/presentationml/2006/ole">
            <p:oleObj spid="_x0000_s2056" name="Equation" r:id="rId14" imgW="1257120" imgH="228600" progId="Equation.3">
              <p:embed/>
            </p:oleObj>
          </a:graphicData>
        </a:graphic>
      </p:graphicFrame>
      <p:sp>
        <p:nvSpPr>
          <p:cNvPr id="2083" name="Line 76"/>
          <p:cNvSpPr>
            <a:spLocks noChangeShapeType="1"/>
          </p:cNvSpPr>
          <p:nvPr/>
        </p:nvSpPr>
        <p:spPr bwMode="auto">
          <a:xfrm>
            <a:off x="6680200" y="2514600"/>
            <a:ext cx="1295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84" name="Line 77"/>
          <p:cNvSpPr>
            <a:spLocks noChangeShapeType="1"/>
          </p:cNvSpPr>
          <p:nvPr/>
        </p:nvSpPr>
        <p:spPr bwMode="auto">
          <a:xfrm>
            <a:off x="4851400" y="2514600"/>
            <a:ext cx="1600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057" name="Object 78"/>
          <p:cNvGraphicFramePr>
            <a:graphicFrameLocks noChangeAspect="1"/>
          </p:cNvGraphicFramePr>
          <p:nvPr/>
        </p:nvGraphicFramePr>
        <p:xfrm>
          <a:off x="6288088" y="3562350"/>
          <a:ext cx="314325" cy="134938"/>
        </p:xfrm>
        <a:graphic>
          <a:graphicData uri="http://schemas.openxmlformats.org/presentationml/2006/ole">
            <p:oleObj spid="_x0000_s2057" name="Equation" r:id="rId15" imgW="177480" imgH="75960" progId="Equation.3">
              <p:embed/>
            </p:oleObj>
          </a:graphicData>
        </a:graphic>
      </p:graphicFrame>
      <p:graphicFrame>
        <p:nvGraphicFramePr>
          <p:cNvPr id="2058" name="Object 79"/>
          <p:cNvGraphicFramePr>
            <a:graphicFrameLocks noChangeAspect="1"/>
          </p:cNvGraphicFramePr>
          <p:nvPr/>
        </p:nvGraphicFramePr>
        <p:xfrm>
          <a:off x="4699000" y="2286000"/>
          <a:ext cx="314325" cy="134938"/>
        </p:xfrm>
        <a:graphic>
          <a:graphicData uri="http://schemas.openxmlformats.org/presentationml/2006/ole">
            <p:oleObj spid="_x0000_s2058" name="Equation" r:id="rId16" imgW="177480" imgH="75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pitchFamily="2" charset="-122"/>
              </a:rPr>
              <a:t>Multiple Characters per Block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36600" y="2209800"/>
            <a:ext cx="8280400" cy="4573588"/>
          </a:xfrm>
        </p:spPr>
        <p:txBody>
          <a:bodyPr/>
          <a:lstStyle/>
          <a:p>
            <a:pPr eaLnBrk="1" hangingPunct="1">
              <a:buNone/>
            </a:pPr>
            <a:r>
              <a:rPr lang="en-US" altLang="zh-CN" sz="2800" dirty="0" smtClean="0">
                <a:ea typeface="宋体" pitchFamily="2" charset="-122"/>
              </a:rPr>
              <a:t>Motivation: reduce the </a:t>
            </a:r>
            <a:r>
              <a:rPr lang="en-US" altLang="zh-CN" sz="2800" dirty="0" err="1" smtClean="0">
                <a:ea typeface="宋体" pitchFamily="2" charset="-122"/>
              </a:rPr>
              <a:t>ciphertext</a:t>
            </a:r>
            <a:r>
              <a:rPr lang="en-US" altLang="zh-CN" sz="2800" dirty="0" smtClean="0">
                <a:ea typeface="宋体" pitchFamily="2" charset="-122"/>
              </a:rPr>
              <a:t> blow-up</a:t>
            </a:r>
          </a:p>
          <a:p>
            <a:pPr eaLnBrk="1" hangingPunct="1"/>
            <a:endParaRPr lang="en-US" altLang="zh-CN" sz="2800" dirty="0" smtClean="0">
              <a:ea typeface="宋体" pitchFamily="2" charset="-122"/>
            </a:endParaRPr>
          </a:p>
          <a:p>
            <a:pPr eaLnBrk="1" hangingPunct="1"/>
            <a:endParaRPr lang="en-US" altLang="zh-CN" sz="2800" dirty="0" smtClean="0">
              <a:ea typeface="宋体" pitchFamily="2" charset="-122"/>
            </a:endParaRPr>
          </a:p>
          <a:p>
            <a:pPr eaLnBrk="1" hangingPunct="1"/>
            <a:endParaRPr lang="en-US" altLang="zh-CN" sz="2800" dirty="0" smtClean="0">
              <a:ea typeface="宋体" pitchFamily="2" charset="-122"/>
            </a:endParaRPr>
          </a:p>
          <a:p>
            <a:pPr eaLnBrk="1" hangingPunct="1">
              <a:buNone/>
            </a:pPr>
            <a:r>
              <a:rPr lang="en-US" altLang="zh-CN" sz="2800" dirty="0" smtClean="0">
                <a:ea typeface="宋体" pitchFamily="2" charset="-122"/>
              </a:rPr>
              <a:t>Challenge: the </a:t>
            </a:r>
            <a:r>
              <a:rPr lang="en-US" altLang="zh-CN" sz="2800" i="1" dirty="0" smtClean="0">
                <a:ea typeface="宋体" pitchFamily="2" charset="-122"/>
              </a:rPr>
              <a:t>index </a:t>
            </a:r>
            <a:r>
              <a:rPr lang="en-US" altLang="zh-CN" sz="2800" dirty="0" smtClean="0">
                <a:ea typeface="宋体" pitchFamily="2" charset="-122"/>
              </a:rPr>
              <a:t>of each character will change so that na</a:t>
            </a:r>
            <a:r>
              <a:rPr lang="en-US" altLang="zh-CN" sz="2800" dirty="0" smtClean="0">
                <a:latin typeface="Times New Roman" pitchFamily="18" charset="0"/>
                <a:ea typeface="宋体" pitchFamily="2" charset="-122"/>
              </a:rPr>
              <a:t>ï</a:t>
            </a:r>
            <a:r>
              <a:rPr lang="en-US" altLang="zh-CN" sz="2800" dirty="0" smtClean="0">
                <a:ea typeface="宋体" pitchFamily="2" charset="-122"/>
              </a:rPr>
              <a:t>ve implementation won</a:t>
            </a:r>
            <a:r>
              <a:rPr lang="en-US" altLang="zh-CN" sz="2800" dirty="0" smtClean="0">
                <a:latin typeface="Times New Roman" pitchFamily="18" charset="0"/>
                <a:ea typeface="宋体" pitchFamily="2" charset="-122"/>
              </a:rPr>
              <a:t>’</a:t>
            </a:r>
            <a:r>
              <a:rPr lang="en-US" altLang="zh-CN" sz="2800" dirty="0" smtClean="0">
                <a:ea typeface="宋体" pitchFamily="2" charset="-122"/>
              </a:rPr>
              <a:t>t work</a:t>
            </a: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A5C4C4-0857-4DC6-9FE9-66F9B190C8D5}" type="slidenum">
              <a:rPr lang="zh-CN" altLang="en-US"/>
              <a:pPr/>
              <a:t>13</a:t>
            </a:fld>
            <a:endParaRPr lang="en-US" altLang="zh-CN"/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1955800" y="2971800"/>
            <a:ext cx="5867400" cy="3810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081" name="Group 21"/>
          <p:cNvGrpSpPr>
            <a:grpSpLocks/>
          </p:cNvGrpSpPr>
          <p:nvPr/>
        </p:nvGrpSpPr>
        <p:grpSpPr bwMode="auto">
          <a:xfrm>
            <a:off x="1955800" y="3505200"/>
            <a:ext cx="5867400" cy="387350"/>
            <a:chOff x="1280" y="1824"/>
            <a:chExt cx="3696" cy="244"/>
          </a:xfrm>
        </p:grpSpPr>
        <p:sp>
          <p:nvSpPr>
            <p:cNvPr id="3086" name="Rectangle 22"/>
            <p:cNvSpPr>
              <a:spLocks noChangeArrowheads="1"/>
            </p:cNvSpPr>
            <p:nvPr/>
          </p:nvSpPr>
          <p:spPr bwMode="auto">
            <a:xfrm>
              <a:off x="1280" y="1824"/>
              <a:ext cx="3696" cy="240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7" name="Line 23"/>
            <p:cNvSpPr>
              <a:spLocks noChangeShapeType="1"/>
            </p:cNvSpPr>
            <p:nvPr/>
          </p:nvSpPr>
          <p:spPr bwMode="auto">
            <a:xfrm>
              <a:off x="4657" y="1824"/>
              <a:ext cx="1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076" name="Object 24"/>
            <p:cNvGraphicFramePr>
              <a:graphicFrameLocks noChangeAspect="1"/>
            </p:cNvGraphicFramePr>
            <p:nvPr/>
          </p:nvGraphicFramePr>
          <p:xfrm>
            <a:off x="4747" y="1872"/>
            <a:ext cx="218" cy="196"/>
          </p:xfrm>
          <a:graphic>
            <a:graphicData uri="http://schemas.openxmlformats.org/presentationml/2006/ole">
              <p:oleObj spid="_x0000_s3076" name="Equation" r:id="rId3" imgW="253800" imgH="228600" progId="Equation.3">
                <p:embed/>
              </p:oleObj>
            </a:graphicData>
          </a:graphic>
        </p:graphicFrame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7289800" y="2971800"/>
            <a:ext cx="506413" cy="387350"/>
            <a:chOff x="4609" y="1872"/>
            <a:chExt cx="319" cy="244"/>
          </a:xfrm>
        </p:grpSpPr>
        <p:sp>
          <p:nvSpPr>
            <p:cNvPr id="3085" name="Line 5"/>
            <p:cNvSpPr>
              <a:spLocks noChangeShapeType="1"/>
            </p:cNvSpPr>
            <p:nvPr/>
          </p:nvSpPr>
          <p:spPr bwMode="auto">
            <a:xfrm>
              <a:off x="4609" y="1872"/>
              <a:ext cx="1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075" name="Object 17"/>
            <p:cNvGraphicFramePr>
              <a:graphicFrameLocks noChangeAspect="1"/>
            </p:cNvGraphicFramePr>
            <p:nvPr/>
          </p:nvGraphicFramePr>
          <p:xfrm>
            <a:off x="4688" y="1920"/>
            <a:ext cx="240" cy="196"/>
          </p:xfrm>
          <a:graphic>
            <a:graphicData uri="http://schemas.openxmlformats.org/presentationml/2006/ole">
              <p:oleObj spid="_x0000_s3075" name="Equation" r:id="rId4" imgW="164880" imgH="228600" progId="Equation.3">
                <p:embed/>
              </p:oleObj>
            </a:graphicData>
          </a:graphic>
        </p:graphicFrame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6832600" y="3505200"/>
            <a:ext cx="506413" cy="387350"/>
            <a:chOff x="4609" y="1872"/>
            <a:chExt cx="319" cy="244"/>
          </a:xfrm>
        </p:grpSpPr>
        <p:sp>
          <p:nvSpPr>
            <p:cNvPr id="3084" name="Line 27"/>
            <p:cNvSpPr>
              <a:spLocks noChangeShapeType="1"/>
            </p:cNvSpPr>
            <p:nvPr/>
          </p:nvSpPr>
          <p:spPr bwMode="auto">
            <a:xfrm>
              <a:off x="4609" y="1872"/>
              <a:ext cx="1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074" name="Object 28"/>
            <p:cNvGraphicFramePr>
              <a:graphicFrameLocks noChangeAspect="1"/>
            </p:cNvGraphicFramePr>
            <p:nvPr/>
          </p:nvGraphicFramePr>
          <p:xfrm>
            <a:off x="4688" y="1920"/>
            <a:ext cx="240" cy="196"/>
          </p:xfrm>
          <a:graphic>
            <a:graphicData uri="http://schemas.openxmlformats.org/presentationml/2006/ole">
              <p:oleObj spid="_x0000_s3074" name="Equation" r:id="rId5" imgW="164880" imgH="22860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0988E-6 0 L -1.60988E-6 0.0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55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9506E-6 3.33333E-6 L -0.04736 0.0745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" y="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/>
      <p:bldP spid="6554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pitchFamily="2" charset="-122"/>
              </a:rPr>
              <a:t>IndexedSkipList</a:t>
            </a:r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/>
          <a:p>
            <a:fld id="{8CF04A6A-173A-4F31-8A06-8CD2007DF1D4}" type="slidenum">
              <a:rPr lang="zh-CN" altLang="en-US"/>
              <a:pPr/>
              <a:t>14</a:t>
            </a:fld>
            <a:endParaRPr lang="en-US" altLang="zh-CN"/>
          </a:p>
        </p:txBody>
      </p:sp>
      <p:grpSp>
        <p:nvGrpSpPr>
          <p:cNvPr id="29700" name="Group 8"/>
          <p:cNvGrpSpPr>
            <a:grpSpLocks/>
          </p:cNvGrpSpPr>
          <p:nvPr/>
        </p:nvGrpSpPr>
        <p:grpSpPr bwMode="auto">
          <a:xfrm>
            <a:off x="508000" y="2133600"/>
            <a:ext cx="762000" cy="4343400"/>
            <a:chOff x="416" y="1392"/>
            <a:chExt cx="480" cy="2736"/>
          </a:xfrm>
        </p:grpSpPr>
        <p:sp>
          <p:nvSpPr>
            <p:cNvPr id="29710" name="Rectangle 4"/>
            <p:cNvSpPr>
              <a:spLocks noChangeArrowheads="1"/>
            </p:cNvSpPr>
            <p:nvPr/>
          </p:nvSpPr>
          <p:spPr bwMode="auto">
            <a:xfrm>
              <a:off x="416" y="3696"/>
              <a:ext cx="480" cy="43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zh-CN">
                  <a:ea typeface="宋体" pitchFamily="2" charset="-122"/>
                </a:rPr>
                <a:t>Head</a:t>
              </a:r>
            </a:p>
          </p:txBody>
        </p:sp>
        <p:sp>
          <p:nvSpPr>
            <p:cNvPr id="29711" name="Line 6"/>
            <p:cNvSpPr>
              <a:spLocks noChangeShapeType="1"/>
            </p:cNvSpPr>
            <p:nvPr/>
          </p:nvSpPr>
          <p:spPr bwMode="auto">
            <a:xfrm flipH="1" flipV="1">
              <a:off x="656" y="1392"/>
              <a:ext cx="0" cy="23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9701" name="Group 9"/>
          <p:cNvGrpSpPr>
            <a:grpSpLocks/>
          </p:cNvGrpSpPr>
          <p:nvPr/>
        </p:nvGrpSpPr>
        <p:grpSpPr bwMode="auto">
          <a:xfrm>
            <a:off x="7594600" y="2057400"/>
            <a:ext cx="762000" cy="4343400"/>
            <a:chOff x="5456" y="1344"/>
            <a:chExt cx="480" cy="2736"/>
          </a:xfrm>
        </p:grpSpPr>
        <p:sp>
          <p:nvSpPr>
            <p:cNvPr id="29708" name="Rectangle 5"/>
            <p:cNvSpPr>
              <a:spLocks noChangeArrowheads="1"/>
            </p:cNvSpPr>
            <p:nvPr/>
          </p:nvSpPr>
          <p:spPr bwMode="auto">
            <a:xfrm>
              <a:off x="5456" y="3648"/>
              <a:ext cx="480" cy="43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zh-CN">
                  <a:ea typeface="宋体" pitchFamily="2" charset="-122"/>
                </a:rPr>
                <a:t>Nil</a:t>
              </a:r>
            </a:p>
          </p:txBody>
        </p:sp>
        <p:sp>
          <p:nvSpPr>
            <p:cNvPr id="29709" name="Line 7"/>
            <p:cNvSpPr>
              <a:spLocks noChangeShapeType="1"/>
            </p:cNvSpPr>
            <p:nvPr/>
          </p:nvSpPr>
          <p:spPr bwMode="auto">
            <a:xfrm flipH="1" flipV="1">
              <a:off x="5696" y="1344"/>
              <a:ext cx="0" cy="23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702" name="Line 10"/>
          <p:cNvSpPr>
            <a:spLocks noChangeShapeType="1"/>
          </p:cNvSpPr>
          <p:nvPr/>
        </p:nvSpPr>
        <p:spPr bwMode="auto">
          <a:xfrm>
            <a:off x="889000" y="4953000"/>
            <a:ext cx="708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03" name="Line 11"/>
          <p:cNvSpPr>
            <a:spLocks noChangeShapeType="1"/>
          </p:cNvSpPr>
          <p:nvPr/>
        </p:nvSpPr>
        <p:spPr bwMode="auto">
          <a:xfrm>
            <a:off x="889000" y="3962400"/>
            <a:ext cx="708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04" name="Line 12"/>
          <p:cNvSpPr>
            <a:spLocks noChangeShapeType="1"/>
          </p:cNvSpPr>
          <p:nvPr/>
        </p:nvSpPr>
        <p:spPr bwMode="auto">
          <a:xfrm>
            <a:off x="889000" y="2971800"/>
            <a:ext cx="708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05" name="Text Box 13"/>
          <p:cNvSpPr txBox="1">
            <a:spLocks noChangeArrowheads="1"/>
          </p:cNvSpPr>
          <p:nvPr/>
        </p:nvSpPr>
        <p:spPr bwMode="auto">
          <a:xfrm>
            <a:off x="4241800" y="25908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pitchFamily="2" charset="-122"/>
              </a:rPr>
              <a:t>0</a:t>
            </a:r>
          </a:p>
        </p:txBody>
      </p:sp>
      <p:sp>
        <p:nvSpPr>
          <p:cNvPr id="29706" name="Text Box 14"/>
          <p:cNvSpPr txBox="1">
            <a:spLocks noChangeArrowheads="1"/>
          </p:cNvSpPr>
          <p:nvPr/>
        </p:nvSpPr>
        <p:spPr bwMode="auto">
          <a:xfrm>
            <a:off x="4241800" y="3581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pitchFamily="2" charset="-122"/>
              </a:rPr>
              <a:t>0</a:t>
            </a:r>
          </a:p>
        </p:txBody>
      </p:sp>
      <p:sp>
        <p:nvSpPr>
          <p:cNvPr id="29707" name="Text Box 15"/>
          <p:cNvSpPr txBox="1">
            <a:spLocks noChangeArrowheads="1"/>
          </p:cNvSpPr>
          <p:nvPr/>
        </p:nvSpPr>
        <p:spPr bwMode="auto">
          <a:xfrm>
            <a:off x="4241800" y="4572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pitchFamily="2" charset="-122"/>
              </a:rPr>
              <a:t>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pitchFamily="2" charset="-122"/>
              </a:rPr>
              <a:t>IndexedSkipList</a:t>
            </a: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/>
          <a:p>
            <a:fld id="{91940714-C007-4826-A2B6-FB59E6692F33}" type="slidenum">
              <a:rPr lang="zh-CN" altLang="en-US"/>
              <a:pPr/>
              <a:t>15</a:t>
            </a:fld>
            <a:endParaRPr lang="en-US" altLang="zh-CN"/>
          </a:p>
        </p:txBody>
      </p:sp>
      <p:grpSp>
        <p:nvGrpSpPr>
          <p:cNvPr id="30724" name="Group 3"/>
          <p:cNvGrpSpPr>
            <a:grpSpLocks/>
          </p:cNvGrpSpPr>
          <p:nvPr/>
        </p:nvGrpSpPr>
        <p:grpSpPr bwMode="auto">
          <a:xfrm>
            <a:off x="508000" y="2133600"/>
            <a:ext cx="762000" cy="4343400"/>
            <a:chOff x="416" y="1392"/>
            <a:chExt cx="480" cy="2736"/>
          </a:xfrm>
        </p:grpSpPr>
        <p:sp>
          <p:nvSpPr>
            <p:cNvPr id="30740" name="Rectangle 4"/>
            <p:cNvSpPr>
              <a:spLocks noChangeArrowheads="1"/>
            </p:cNvSpPr>
            <p:nvPr/>
          </p:nvSpPr>
          <p:spPr bwMode="auto">
            <a:xfrm>
              <a:off x="416" y="3696"/>
              <a:ext cx="480" cy="43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zh-CN">
                  <a:ea typeface="宋体" pitchFamily="2" charset="-122"/>
                </a:rPr>
                <a:t>Head</a:t>
              </a:r>
            </a:p>
          </p:txBody>
        </p:sp>
        <p:sp>
          <p:nvSpPr>
            <p:cNvPr id="30741" name="Line 5"/>
            <p:cNvSpPr>
              <a:spLocks noChangeShapeType="1"/>
            </p:cNvSpPr>
            <p:nvPr/>
          </p:nvSpPr>
          <p:spPr bwMode="auto">
            <a:xfrm flipH="1" flipV="1">
              <a:off x="656" y="1392"/>
              <a:ext cx="0" cy="23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725" name="Group 6"/>
          <p:cNvGrpSpPr>
            <a:grpSpLocks/>
          </p:cNvGrpSpPr>
          <p:nvPr/>
        </p:nvGrpSpPr>
        <p:grpSpPr bwMode="auto">
          <a:xfrm>
            <a:off x="7594600" y="2057400"/>
            <a:ext cx="762000" cy="4343400"/>
            <a:chOff x="5456" y="1344"/>
            <a:chExt cx="480" cy="2736"/>
          </a:xfrm>
        </p:grpSpPr>
        <p:sp>
          <p:nvSpPr>
            <p:cNvPr id="30738" name="Rectangle 7"/>
            <p:cNvSpPr>
              <a:spLocks noChangeArrowheads="1"/>
            </p:cNvSpPr>
            <p:nvPr/>
          </p:nvSpPr>
          <p:spPr bwMode="auto">
            <a:xfrm>
              <a:off x="5456" y="3648"/>
              <a:ext cx="480" cy="43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zh-CN">
                  <a:ea typeface="宋体" pitchFamily="2" charset="-122"/>
                </a:rPr>
                <a:t>Nil</a:t>
              </a:r>
            </a:p>
          </p:txBody>
        </p:sp>
        <p:sp>
          <p:nvSpPr>
            <p:cNvPr id="30739" name="Line 8"/>
            <p:cNvSpPr>
              <a:spLocks noChangeShapeType="1"/>
            </p:cNvSpPr>
            <p:nvPr/>
          </p:nvSpPr>
          <p:spPr bwMode="auto">
            <a:xfrm flipH="1" flipV="1">
              <a:off x="5696" y="1344"/>
              <a:ext cx="0" cy="23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26" name="Line 9"/>
          <p:cNvSpPr>
            <a:spLocks noChangeShapeType="1"/>
          </p:cNvSpPr>
          <p:nvPr/>
        </p:nvSpPr>
        <p:spPr bwMode="auto">
          <a:xfrm>
            <a:off x="889000" y="49530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27" name="Line 10"/>
          <p:cNvSpPr>
            <a:spLocks noChangeShapeType="1"/>
          </p:cNvSpPr>
          <p:nvPr/>
        </p:nvSpPr>
        <p:spPr bwMode="auto">
          <a:xfrm>
            <a:off x="889000" y="3962400"/>
            <a:ext cx="708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28" name="Line 11"/>
          <p:cNvSpPr>
            <a:spLocks noChangeShapeType="1"/>
          </p:cNvSpPr>
          <p:nvPr/>
        </p:nvSpPr>
        <p:spPr bwMode="auto">
          <a:xfrm>
            <a:off x="889000" y="2971800"/>
            <a:ext cx="708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29" name="Text Box 12"/>
          <p:cNvSpPr txBox="1">
            <a:spLocks noChangeArrowheads="1"/>
          </p:cNvSpPr>
          <p:nvPr/>
        </p:nvSpPr>
        <p:spPr bwMode="auto">
          <a:xfrm>
            <a:off x="4241800" y="25908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pitchFamily="2" charset="-122"/>
              </a:rPr>
              <a:t>3</a:t>
            </a:r>
          </a:p>
        </p:txBody>
      </p:sp>
      <p:sp>
        <p:nvSpPr>
          <p:cNvPr id="30730" name="Text Box 13"/>
          <p:cNvSpPr txBox="1">
            <a:spLocks noChangeArrowheads="1"/>
          </p:cNvSpPr>
          <p:nvPr/>
        </p:nvSpPr>
        <p:spPr bwMode="auto">
          <a:xfrm>
            <a:off x="4241800" y="3581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pitchFamily="2" charset="-122"/>
              </a:rPr>
              <a:t>3</a:t>
            </a:r>
          </a:p>
        </p:txBody>
      </p:sp>
      <p:sp>
        <p:nvSpPr>
          <p:cNvPr id="30731" name="Text Box 14"/>
          <p:cNvSpPr txBox="1">
            <a:spLocks noChangeArrowheads="1"/>
          </p:cNvSpPr>
          <p:nvPr/>
        </p:nvSpPr>
        <p:spPr bwMode="auto">
          <a:xfrm>
            <a:off x="2184400" y="4572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pitchFamily="2" charset="-122"/>
              </a:rPr>
              <a:t>0</a:t>
            </a:r>
          </a:p>
        </p:txBody>
      </p:sp>
      <p:sp>
        <p:nvSpPr>
          <p:cNvPr id="30732" name="Text Box 15"/>
          <p:cNvSpPr txBox="1">
            <a:spLocks noChangeArrowheads="1"/>
          </p:cNvSpPr>
          <p:nvPr/>
        </p:nvSpPr>
        <p:spPr bwMode="auto">
          <a:xfrm>
            <a:off x="8204200" y="2133600"/>
            <a:ext cx="195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>
                <a:ea typeface="宋体" pitchFamily="2" charset="-122"/>
              </a:rPr>
              <a:t>Insert(0,“abc”);</a:t>
            </a:r>
          </a:p>
        </p:txBody>
      </p:sp>
      <p:grpSp>
        <p:nvGrpSpPr>
          <p:cNvPr id="30733" name="Group 16"/>
          <p:cNvGrpSpPr>
            <a:grpSpLocks/>
          </p:cNvGrpSpPr>
          <p:nvPr/>
        </p:nvGrpSpPr>
        <p:grpSpPr bwMode="auto">
          <a:xfrm>
            <a:off x="4013200" y="4191000"/>
            <a:ext cx="762000" cy="2286000"/>
            <a:chOff x="2528" y="2640"/>
            <a:chExt cx="480" cy="1440"/>
          </a:xfrm>
        </p:grpSpPr>
        <p:sp>
          <p:nvSpPr>
            <p:cNvPr id="30736" name="Rectangle 17"/>
            <p:cNvSpPr>
              <a:spLocks noChangeArrowheads="1"/>
            </p:cNvSpPr>
            <p:nvPr/>
          </p:nvSpPr>
          <p:spPr bwMode="auto">
            <a:xfrm>
              <a:off x="2528" y="3648"/>
              <a:ext cx="480" cy="43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zh-CN">
                  <a:latin typeface="Comic Sans MS" pitchFamily="66" charset="0"/>
                  <a:ea typeface="宋体" pitchFamily="2" charset="-122"/>
                </a:rPr>
                <a:t>abc</a:t>
              </a:r>
            </a:p>
          </p:txBody>
        </p:sp>
        <p:sp>
          <p:nvSpPr>
            <p:cNvPr id="30737" name="Line 18"/>
            <p:cNvSpPr>
              <a:spLocks noChangeShapeType="1"/>
            </p:cNvSpPr>
            <p:nvPr/>
          </p:nvSpPr>
          <p:spPr bwMode="auto">
            <a:xfrm flipH="1" flipV="1">
              <a:off x="2768" y="264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34" name="Line 19"/>
          <p:cNvSpPr>
            <a:spLocks noChangeShapeType="1"/>
          </p:cNvSpPr>
          <p:nvPr/>
        </p:nvSpPr>
        <p:spPr bwMode="auto">
          <a:xfrm>
            <a:off x="4394200" y="49530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35" name="Text Box 20"/>
          <p:cNvSpPr txBox="1">
            <a:spLocks noChangeArrowheads="1"/>
          </p:cNvSpPr>
          <p:nvPr/>
        </p:nvSpPr>
        <p:spPr bwMode="auto">
          <a:xfrm>
            <a:off x="5765800" y="4572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pitchFamily="2" charset="-122"/>
              </a:rPr>
              <a:t>3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pitchFamily="2" charset="-122"/>
              </a:rPr>
              <a:t>IndexedSkipList</a:t>
            </a:r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/>
          <a:p>
            <a:fld id="{4A00B300-C36B-47CE-B88F-90632E3BF339}" type="slidenum">
              <a:rPr lang="zh-CN" altLang="en-US"/>
              <a:pPr/>
              <a:t>16</a:t>
            </a:fld>
            <a:endParaRPr lang="en-US" altLang="zh-CN"/>
          </a:p>
        </p:txBody>
      </p:sp>
      <p:grpSp>
        <p:nvGrpSpPr>
          <p:cNvPr id="31748" name="Group 3"/>
          <p:cNvGrpSpPr>
            <a:grpSpLocks/>
          </p:cNvGrpSpPr>
          <p:nvPr/>
        </p:nvGrpSpPr>
        <p:grpSpPr bwMode="auto">
          <a:xfrm>
            <a:off x="508000" y="2133600"/>
            <a:ext cx="762000" cy="4343400"/>
            <a:chOff x="416" y="1392"/>
            <a:chExt cx="480" cy="2736"/>
          </a:xfrm>
        </p:grpSpPr>
        <p:sp>
          <p:nvSpPr>
            <p:cNvPr id="31770" name="Rectangle 4"/>
            <p:cNvSpPr>
              <a:spLocks noChangeArrowheads="1"/>
            </p:cNvSpPr>
            <p:nvPr/>
          </p:nvSpPr>
          <p:spPr bwMode="auto">
            <a:xfrm>
              <a:off x="416" y="3696"/>
              <a:ext cx="480" cy="43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zh-CN">
                  <a:ea typeface="宋体" pitchFamily="2" charset="-122"/>
                </a:rPr>
                <a:t>Head</a:t>
              </a:r>
            </a:p>
          </p:txBody>
        </p:sp>
        <p:sp>
          <p:nvSpPr>
            <p:cNvPr id="31771" name="Line 5"/>
            <p:cNvSpPr>
              <a:spLocks noChangeShapeType="1"/>
            </p:cNvSpPr>
            <p:nvPr/>
          </p:nvSpPr>
          <p:spPr bwMode="auto">
            <a:xfrm flipH="1" flipV="1">
              <a:off x="656" y="1392"/>
              <a:ext cx="0" cy="23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749" name="Group 6"/>
          <p:cNvGrpSpPr>
            <a:grpSpLocks/>
          </p:cNvGrpSpPr>
          <p:nvPr/>
        </p:nvGrpSpPr>
        <p:grpSpPr bwMode="auto">
          <a:xfrm>
            <a:off x="7594600" y="2057400"/>
            <a:ext cx="762000" cy="4343400"/>
            <a:chOff x="5456" y="1344"/>
            <a:chExt cx="480" cy="2736"/>
          </a:xfrm>
        </p:grpSpPr>
        <p:sp>
          <p:nvSpPr>
            <p:cNvPr id="31768" name="Rectangle 7"/>
            <p:cNvSpPr>
              <a:spLocks noChangeArrowheads="1"/>
            </p:cNvSpPr>
            <p:nvPr/>
          </p:nvSpPr>
          <p:spPr bwMode="auto">
            <a:xfrm>
              <a:off x="5456" y="3648"/>
              <a:ext cx="480" cy="43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zh-CN">
                  <a:ea typeface="宋体" pitchFamily="2" charset="-122"/>
                </a:rPr>
                <a:t>Nil</a:t>
              </a:r>
            </a:p>
          </p:txBody>
        </p:sp>
        <p:sp>
          <p:nvSpPr>
            <p:cNvPr id="31769" name="Line 8"/>
            <p:cNvSpPr>
              <a:spLocks noChangeShapeType="1"/>
            </p:cNvSpPr>
            <p:nvPr/>
          </p:nvSpPr>
          <p:spPr bwMode="auto">
            <a:xfrm flipH="1" flipV="1">
              <a:off x="5696" y="1344"/>
              <a:ext cx="0" cy="23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50" name="Line 9"/>
          <p:cNvSpPr>
            <a:spLocks noChangeShapeType="1"/>
          </p:cNvSpPr>
          <p:nvPr/>
        </p:nvSpPr>
        <p:spPr bwMode="auto">
          <a:xfrm>
            <a:off x="889000" y="4953000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1" name="Line 10"/>
          <p:cNvSpPr>
            <a:spLocks noChangeShapeType="1"/>
          </p:cNvSpPr>
          <p:nvPr/>
        </p:nvSpPr>
        <p:spPr bwMode="auto">
          <a:xfrm>
            <a:off x="889000" y="3962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2" name="Line 11"/>
          <p:cNvSpPr>
            <a:spLocks noChangeShapeType="1"/>
          </p:cNvSpPr>
          <p:nvPr/>
        </p:nvSpPr>
        <p:spPr bwMode="auto">
          <a:xfrm>
            <a:off x="889000" y="2971800"/>
            <a:ext cx="708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3" name="Text Box 12"/>
          <p:cNvSpPr txBox="1">
            <a:spLocks noChangeArrowheads="1"/>
          </p:cNvSpPr>
          <p:nvPr/>
        </p:nvSpPr>
        <p:spPr bwMode="auto">
          <a:xfrm>
            <a:off x="4241800" y="25908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pitchFamily="2" charset="-122"/>
              </a:rPr>
              <a:t>7</a:t>
            </a:r>
          </a:p>
        </p:txBody>
      </p:sp>
      <p:sp>
        <p:nvSpPr>
          <p:cNvPr id="31754" name="Text Box 13"/>
          <p:cNvSpPr txBox="1">
            <a:spLocks noChangeArrowheads="1"/>
          </p:cNvSpPr>
          <p:nvPr/>
        </p:nvSpPr>
        <p:spPr bwMode="auto">
          <a:xfrm>
            <a:off x="3175000" y="3581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pitchFamily="2" charset="-122"/>
              </a:rPr>
              <a:t>3</a:t>
            </a:r>
          </a:p>
        </p:txBody>
      </p:sp>
      <p:sp>
        <p:nvSpPr>
          <p:cNvPr id="31755" name="Text Box 14"/>
          <p:cNvSpPr txBox="1">
            <a:spLocks noChangeArrowheads="1"/>
          </p:cNvSpPr>
          <p:nvPr/>
        </p:nvSpPr>
        <p:spPr bwMode="auto">
          <a:xfrm>
            <a:off x="1651000" y="4572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pitchFamily="2" charset="-122"/>
              </a:rPr>
              <a:t>0</a:t>
            </a:r>
          </a:p>
        </p:txBody>
      </p:sp>
      <p:sp>
        <p:nvSpPr>
          <p:cNvPr id="31756" name="Text Box 15"/>
          <p:cNvSpPr txBox="1">
            <a:spLocks noChangeArrowheads="1"/>
          </p:cNvSpPr>
          <p:nvPr/>
        </p:nvSpPr>
        <p:spPr bwMode="auto">
          <a:xfrm>
            <a:off x="8204200" y="2133600"/>
            <a:ext cx="19558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>
                <a:ea typeface="宋体" pitchFamily="2" charset="-122"/>
              </a:rPr>
              <a:t>Insert(0,“abc”);</a:t>
            </a:r>
          </a:p>
          <a:p>
            <a:pPr algn="l">
              <a:spcBef>
                <a:spcPct val="50000"/>
              </a:spcBef>
            </a:pPr>
            <a:r>
              <a:rPr lang="en-US" altLang="zh-CN">
                <a:ea typeface="宋体" pitchFamily="2" charset="-122"/>
              </a:rPr>
              <a:t>Insert(3,“1234”);</a:t>
            </a:r>
          </a:p>
        </p:txBody>
      </p:sp>
      <p:grpSp>
        <p:nvGrpSpPr>
          <p:cNvPr id="31757" name="Group 16"/>
          <p:cNvGrpSpPr>
            <a:grpSpLocks/>
          </p:cNvGrpSpPr>
          <p:nvPr/>
        </p:nvGrpSpPr>
        <p:grpSpPr bwMode="auto">
          <a:xfrm>
            <a:off x="2794000" y="4191000"/>
            <a:ext cx="762000" cy="2286000"/>
            <a:chOff x="2528" y="2640"/>
            <a:chExt cx="480" cy="1440"/>
          </a:xfrm>
        </p:grpSpPr>
        <p:sp>
          <p:nvSpPr>
            <p:cNvPr id="31766" name="Rectangle 17"/>
            <p:cNvSpPr>
              <a:spLocks noChangeArrowheads="1"/>
            </p:cNvSpPr>
            <p:nvPr/>
          </p:nvSpPr>
          <p:spPr bwMode="auto">
            <a:xfrm>
              <a:off x="2528" y="3648"/>
              <a:ext cx="480" cy="43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zh-CN">
                  <a:latin typeface="Comic Sans MS" pitchFamily="66" charset="0"/>
                  <a:ea typeface="宋体" pitchFamily="2" charset="-122"/>
                </a:rPr>
                <a:t>abc</a:t>
              </a:r>
            </a:p>
          </p:txBody>
        </p:sp>
        <p:sp>
          <p:nvSpPr>
            <p:cNvPr id="31767" name="Line 18"/>
            <p:cNvSpPr>
              <a:spLocks noChangeShapeType="1"/>
            </p:cNvSpPr>
            <p:nvPr/>
          </p:nvSpPr>
          <p:spPr bwMode="auto">
            <a:xfrm flipH="1" flipV="1">
              <a:off x="2768" y="264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58" name="Line 19"/>
          <p:cNvSpPr>
            <a:spLocks noChangeShapeType="1"/>
          </p:cNvSpPr>
          <p:nvPr/>
        </p:nvSpPr>
        <p:spPr bwMode="auto">
          <a:xfrm>
            <a:off x="5613400" y="49530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9" name="Text Box 20"/>
          <p:cNvSpPr txBox="1">
            <a:spLocks noChangeArrowheads="1"/>
          </p:cNvSpPr>
          <p:nvPr/>
        </p:nvSpPr>
        <p:spPr bwMode="auto">
          <a:xfrm>
            <a:off x="6604000" y="4572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pitchFamily="2" charset="-122"/>
              </a:rPr>
              <a:t>4</a:t>
            </a:r>
          </a:p>
        </p:txBody>
      </p:sp>
      <p:sp>
        <p:nvSpPr>
          <p:cNvPr id="31760" name="Rectangle 22"/>
          <p:cNvSpPr>
            <a:spLocks noChangeArrowheads="1"/>
          </p:cNvSpPr>
          <p:nvPr/>
        </p:nvSpPr>
        <p:spPr bwMode="auto">
          <a:xfrm>
            <a:off x="5232400" y="5791200"/>
            <a:ext cx="762000" cy="685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zh-CN">
                <a:latin typeface="Comic Sans MS" pitchFamily="66" charset="0"/>
                <a:ea typeface="宋体" pitchFamily="2" charset="-122"/>
              </a:rPr>
              <a:t>1234</a:t>
            </a:r>
          </a:p>
        </p:txBody>
      </p:sp>
      <p:sp>
        <p:nvSpPr>
          <p:cNvPr id="31761" name="Line 23"/>
          <p:cNvSpPr>
            <a:spLocks noChangeShapeType="1"/>
          </p:cNvSpPr>
          <p:nvPr/>
        </p:nvSpPr>
        <p:spPr bwMode="auto">
          <a:xfrm flipH="1" flipV="1">
            <a:off x="5613400" y="32004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62" name="Line 24"/>
          <p:cNvSpPr>
            <a:spLocks noChangeShapeType="1"/>
          </p:cNvSpPr>
          <p:nvPr/>
        </p:nvSpPr>
        <p:spPr bwMode="auto">
          <a:xfrm>
            <a:off x="3175000" y="49530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3" name="Text Box 25"/>
          <p:cNvSpPr txBox="1">
            <a:spLocks noChangeArrowheads="1"/>
          </p:cNvSpPr>
          <p:nvPr/>
        </p:nvSpPr>
        <p:spPr bwMode="auto">
          <a:xfrm>
            <a:off x="4165600" y="4572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pitchFamily="2" charset="-122"/>
              </a:rPr>
              <a:t>3</a:t>
            </a:r>
          </a:p>
        </p:txBody>
      </p:sp>
      <p:sp>
        <p:nvSpPr>
          <p:cNvPr id="31764" name="Line 26"/>
          <p:cNvSpPr>
            <a:spLocks noChangeShapeType="1"/>
          </p:cNvSpPr>
          <p:nvPr/>
        </p:nvSpPr>
        <p:spPr bwMode="auto">
          <a:xfrm>
            <a:off x="5613400" y="39624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5" name="Text Box 27"/>
          <p:cNvSpPr txBox="1">
            <a:spLocks noChangeArrowheads="1"/>
          </p:cNvSpPr>
          <p:nvPr/>
        </p:nvSpPr>
        <p:spPr bwMode="auto">
          <a:xfrm>
            <a:off x="6604000" y="3581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pitchFamily="2" charset="-122"/>
              </a:rPr>
              <a:t>4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pitchFamily="2" charset="-122"/>
              </a:rPr>
              <a:t>IndexedSkipList</a:t>
            </a:r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/>
          <a:p>
            <a:fld id="{61370379-6307-4F23-8918-8E3C28031E0B}" type="slidenum">
              <a:rPr lang="zh-CN" altLang="en-US"/>
              <a:pPr/>
              <a:t>17</a:t>
            </a:fld>
            <a:endParaRPr lang="en-US" altLang="zh-CN"/>
          </a:p>
        </p:txBody>
      </p:sp>
      <p:grpSp>
        <p:nvGrpSpPr>
          <p:cNvPr id="32772" name="Group 3"/>
          <p:cNvGrpSpPr>
            <a:grpSpLocks/>
          </p:cNvGrpSpPr>
          <p:nvPr/>
        </p:nvGrpSpPr>
        <p:grpSpPr bwMode="auto">
          <a:xfrm>
            <a:off x="508000" y="2133600"/>
            <a:ext cx="762000" cy="4343400"/>
            <a:chOff x="416" y="1392"/>
            <a:chExt cx="480" cy="2736"/>
          </a:xfrm>
        </p:grpSpPr>
        <p:sp>
          <p:nvSpPr>
            <p:cNvPr id="32794" name="Rectangle 4"/>
            <p:cNvSpPr>
              <a:spLocks noChangeArrowheads="1"/>
            </p:cNvSpPr>
            <p:nvPr/>
          </p:nvSpPr>
          <p:spPr bwMode="auto">
            <a:xfrm>
              <a:off x="416" y="3696"/>
              <a:ext cx="480" cy="43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zh-CN">
                  <a:ea typeface="宋体" pitchFamily="2" charset="-122"/>
                </a:rPr>
                <a:t>Head</a:t>
              </a:r>
            </a:p>
          </p:txBody>
        </p:sp>
        <p:sp>
          <p:nvSpPr>
            <p:cNvPr id="32795" name="Line 5"/>
            <p:cNvSpPr>
              <a:spLocks noChangeShapeType="1"/>
            </p:cNvSpPr>
            <p:nvPr/>
          </p:nvSpPr>
          <p:spPr bwMode="auto">
            <a:xfrm flipH="1" flipV="1">
              <a:off x="656" y="1392"/>
              <a:ext cx="0" cy="23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773" name="Group 6"/>
          <p:cNvGrpSpPr>
            <a:grpSpLocks/>
          </p:cNvGrpSpPr>
          <p:nvPr/>
        </p:nvGrpSpPr>
        <p:grpSpPr bwMode="auto">
          <a:xfrm>
            <a:off x="7594600" y="2057400"/>
            <a:ext cx="762000" cy="4343400"/>
            <a:chOff x="5456" y="1344"/>
            <a:chExt cx="480" cy="2736"/>
          </a:xfrm>
        </p:grpSpPr>
        <p:sp>
          <p:nvSpPr>
            <p:cNvPr id="32792" name="Rectangle 7"/>
            <p:cNvSpPr>
              <a:spLocks noChangeArrowheads="1"/>
            </p:cNvSpPr>
            <p:nvPr/>
          </p:nvSpPr>
          <p:spPr bwMode="auto">
            <a:xfrm>
              <a:off x="5456" y="3648"/>
              <a:ext cx="480" cy="43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zh-CN">
                  <a:ea typeface="宋体" pitchFamily="2" charset="-122"/>
                </a:rPr>
                <a:t>Nil</a:t>
              </a:r>
            </a:p>
          </p:txBody>
        </p:sp>
        <p:sp>
          <p:nvSpPr>
            <p:cNvPr id="32793" name="Line 8"/>
            <p:cNvSpPr>
              <a:spLocks noChangeShapeType="1"/>
            </p:cNvSpPr>
            <p:nvPr/>
          </p:nvSpPr>
          <p:spPr bwMode="auto">
            <a:xfrm flipH="1" flipV="1">
              <a:off x="5696" y="1344"/>
              <a:ext cx="0" cy="23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774" name="Line 9"/>
          <p:cNvSpPr>
            <a:spLocks noChangeShapeType="1"/>
          </p:cNvSpPr>
          <p:nvPr/>
        </p:nvSpPr>
        <p:spPr bwMode="auto">
          <a:xfrm>
            <a:off x="889000" y="4953000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775" name="Line 10"/>
          <p:cNvSpPr>
            <a:spLocks noChangeShapeType="1"/>
          </p:cNvSpPr>
          <p:nvPr/>
        </p:nvSpPr>
        <p:spPr bwMode="auto">
          <a:xfrm>
            <a:off x="889000" y="3962400"/>
            <a:ext cx="472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776" name="Line 11"/>
          <p:cNvSpPr>
            <a:spLocks noChangeShapeType="1"/>
          </p:cNvSpPr>
          <p:nvPr/>
        </p:nvSpPr>
        <p:spPr bwMode="auto">
          <a:xfrm>
            <a:off x="889000" y="2971800"/>
            <a:ext cx="708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777" name="Text Box 12"/>
          <p:cNvSpPr txBox="1">
            <a:spLocks noChangeArrowheads="1"/>
          </p:cNvSpPr>
          <p:nvPr/>
        </p:nvSpPr>
        <p:spPr bwMode="auto">
          <a:xfrm>
            <a:off x="4241800" y="25908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pitchFamily="2" charset="-122"/>
              </a:rPr>
              <a:t>4</a:t>
            </a:r>
          </a:p>
        </p:txBody>
      </p:sp>
      <p:sp>
        <p:nvSpPr>
          <p:cNvPr id="32778" name="Text Box 13"/>
          <p:cNvSpPr txBox="1">
            <a:spLocks noChangeArrowheads="1"/>
          </p:cNvSpPr>
          <p:nvPr/>
        </p:nvSpPr>
        <p:spPr bwMode="auto">
          <a:xfrm>
            <a:off x="3175000" y="3581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pitchFamily="2" charset="-122"/>
              </a:rPr>
              <a:t>2</a:t>
            </a:r>
          </a:p>
        </p:txBody>
      </p:sp>
      <p:sp>
        <p:nvSpPr>
          <p:cNvPr id="32779" name="Text Box 14"/>
          <p:cNvSpPr txBox="1">
            <a:spLocks noChangeArrowheads="1"/>
          </p:cNvSpPr>
          <p:nvPr/>
        </p:nvSpPr>
        <p:spPr bwMode="auto">
          <a:xfrm>
            <a:off x="1651000" y="4572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pitchFamily="2" charset="-122"/>
              </a:rPr>
              <a:t>0</a:t>
            </a:r>
          </a:p>
        </p:txBody>
      </p:sp>
      <p:sp>
        <p:nvSpPr>
          <p:cNvPr id="32780" name="Text Box 15"/>
          <p:cNvSpPr txBox="1">
            <a:spLocks noChangeArrowheads="1"/>
          </p:cNvSpPr>
          <p:nvPr/>
        </p:nvSpPr>
        <p:spPr bwMode="auto">
          <a:xfrm>
            <a:off x="8204200" y="2133600"/>
            <a:ext cx="17526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>
                <a:ea typeface="宋体" pitchFamily="2" charset="-122"/>
              </a:rPr>
              <a:t>Ins(0,“abc”);</a:t>
            </a:r>
          </a:p>
          <a:p>
            <a:pPr algn="l">
              <a:spcBef>
                <a:spcPct val="50000"/>
              </a:spcBef>
            </a:pPr>
            <a:r>
              <a:rPr lang="en-US" altLang="zh-CN">
                <a:ea typeface="宋体" pitchFamily="2" charset="-122"/>
              </a:rPr>
              <a:t>Ins(3,“1234”);</a:t>
            </a:r>
          </a:p>
          <a:p>
            <a:pPr algn="l">
              <a:spcBef>
                <a:spcPct val="50000"/>
              </a:spcBef>
            </a:pPr>
            <a:r>
              <a:rPr lang="en-US" altLang="zh-CN">
                <a:ea typeface="宋体" pitchFamily="2" charset="-122"/>
              </a:rPr>
              <a:t>Del(2, 3);</a:t>
            </a:r>
          </a:p>
        </p:txBody>
      </p:sp>
      <p:grpSp>
        <p:nvGrpSpPr>
          <p:cNvPr id="32781" name="Group 16"/>
          <p:cNvGrpSpPr>
            <a:grpSpLocks/>
          </p:cNvGrpSpPr>
          <p:nvPr/>
        </p:nvGrpSpPr>
        <p:grpSpPr bwMode="auto">
          <a:xfrm>
            <a:off x="2794000" y="4191000"/>
            <a:ext cx="762000" cy="2286000"/>
            <a:chOff x="2528" y="2640"/>
            <a:chExt cx="480" cy="1440"/>
          </a:xfrm>
        </p:grpSpPr>
        <p:sp>
          <p:nvSpPr>
            <p:cNvPr id="32790" name="Rectangle 17"/>
            <p:cNvSpPr>
              <a:spLocks noChangeArrowheads="1"/>
            </p:cNvSpPr>
            <p:nvPr/>
          </p:nvSpPr>
          <p:spPr bwMode="auto">
            <a:xfrm>
              <a:off x="2528" y="3648"/>
              <a:ext cx="480" cy="43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zh-CN">
                  <a:latin typeface="Comic Sans MS" pitchFamily="66" charset="0"/>
                  <a:ea typeface="宋体" pitchFamily="2" charset="-122"/>
                </a:rPr>
                <a:t>ab</a:t>
              </a:r>
            </a:p>
          </p:txBody>
        </p:sp>
        <p:sp>
          <p:nvSpPr>
            <p:cNvPr id="32791" name="Line 18"/>
            <p:cNvSpPr>
              <a:spLocks noChangeShapeType="1"/>
            </p:cNvSpPr>
            <p:nvPr/>
          </p:nvSpPr>
          <p:spPr bwMode="auto">
            <a:xfrm flipH="1" flipV="1">
              <a:off x="2768" y="264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782" name="Line 19"/>
          <p:cNvSpPr>
            <a:spLocks noChangeShapeType="1"/>
          </p:cNvSpPr>
          <p:nvPr/>
        </p:nvSpPr>
        <p:spPr bwMode="auto">
          <a:xfrm>
            <a:off x="5613400" y="49530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783" name="Text Box 20"/>
          <p:cNvSpPr txBox="1">
            <a:spLocks noChangeArrowheads="1"/>
          </p:cNvSpPr>
          <p:nvPr/>
        </p:nvSpPr>
        <p:spPr bwMode="auto">
          <a:xfrm>
            <a:off x="6604000" y="4572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pitchFamily="2" charset="-122"/>
              </a:rPr>
              <a:t>2</a:t>
            </a:r>
          </a:p>
        </p:txBody>
      </p:sp>
      <p:sp>
        <p:nvSpPr>
          <p:cNvPr id="32784" name="Rectangle 21"/>
          <p:cNvSpPr>
            <a:spLocks noChangeArrowheads="1"/>
          </p:cNvSpPr>
          <p:nvPr/>
        </p:nvSpPr>
        <p:spPr bwMode="auto">
          <a:xfrm>
            <a:off x="5232400" y="5791200"/>
            <a:ext cx="762000" cy="685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zh-CN">
                <a:latin typeface="Comic Sans MS" pitchFamily="66" charset="0"/>
                <a:ea typeface="宋体" pitchFamily="2" charset="-122"/>
              </a:rPr>
              <a:t>34</a:t>
            </a:r>
          </a:p>
        </p:txBody>
      </p:sp>
      <p:sp>
        <p:nvSpPr>
          <p:cNvPr id="32785" name="Line 22"/>
          <p:cNvSpPr>
            <a:spLocks noChangeShapeType="1"/>
          </p:cNvSpPr>
          <p:nvPr/>
        </p:nvSpPr>
        <p:spPr bwMode="auto">
          <a:xfrm flipH="1" flipV="1">
            <a:off x="5613400" y="32004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86" name="Line 23"/>
          <p:cNvSpPr>
            <a:spLocks noChangeShapeType="1"/>
          </p:cNvSpPr>
          <p:nvPr/>
        </p:nvSpPr>
        <p:spPr bwMode="auto">
          <a:xfrm>
            <a:off x="3175000" y="49530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787" name="Text Box 24"/>
          <p:cNvSpPr txBox="1">
            <a:spLocks noChangeArrowheads="1"/>
          </p:cNvSpPr>
          <p:nvPr/>
        </p:nvSpPr>
        <p:spPr bwMode="auto">
          <a:xfrm>
            <a:off x="4165600" y="45720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pitchFamily="2" charset="-122"/>
              </a:rPr>
              <a:t>2</a:t>
            </a:r>
          </a:p>
        </p:txBody>
      </p:sp>
      <p:sp>
        <p:nvSpPr>
          <p:cNvPr id="32788" name="Line 25"/>
          <p:cNvSpPr>
            <a:spLocks noChangeShapeType="1"/>
          </p:cNvSpPr>
          <p:nvPr/>
        </p:nvSpPr>
        <p:spPr bwMode="auto">
          <a:xfrm>
            <a:off x="5613400" y="39624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789" name="Text Box 26"/>
          <p:cNvSpPr txBox="1">
            <a:spLocks noChangeArrowheads="1"/>
          </p:cNvSpPr>
          <p:nvPr/>
        </p:nvSpPr>
        <p:spPr bwMode="auto">
          <a:xfrm>
            <a:off x="6604000" y="3581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pitchFamily="2" charset="-122"/>
              </a:rPr>
              <a:t>2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>
                <a:ea typeface="宋体" pitchFamily="2" charset="-122"/>
              </a:rPr>
              <a:t>Security Analysis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>
                <a:ea typeface="宋体" pitchFamily="2" charset="-122"/>
              </a:rPr>
              <a:t>Server knows the document </a:t>
            </a:r>
            <a:r>
              <a:rPr lang="en-US" altLang="zh-CN" dirty="0" err="1" smtClean="0">
                <a:ea typeface="宋体" pitchFamily="2" charset="-122"/>
              </a:rPr>
              <a:t>ciphertext</a:t>
            </a:r>
            <a:endParaRPr lang="en-US" altLang="zh-CN" dirty="0" smtClean="0">
              <a:ea typeface="宋体" pitchFamily="2" charset="-122"/>
            </a:endParaRPr>
          </a:p>
          <a:p>
            <a:pPr eaLnBrk="1" hangingPunct="1"/>
            <a:r>
              <a:rPr lang="en-US" altLang="zh-CN" dirty="0" smtClean="0">
                <a:ea typeface="宋体" pitchFamily="2" charset="-122"/>
              </a:rPr>
              <a:t>Can infer the length of original document</a:t>
            </a:r>
          </a:p>
          <a:p>
            <a:pPr eaLnBrk="1" hangingPunct="1"/>
            <a:r>
              <a:rPr lang="en-US" altLang="zh-CN" dirty="0" smtClean="0">
                <a:ea typeface="宋体" pitchFamily="2" charset="-122"/>
              </a:rPr>
              <a:t>Knows editing positions and edit operation types</a:t>
            </a:r>
          </a:p>
          <a:p>
            <a:pPr eaLnBrk="1" hangingPunct="1"/>
            <a:r>
              <a:rPr lang="en-US" altLang="zh-CN" dirty="0" smtClean="0">
                <a:ea typeface="宋体" pitchFamily="2" charset="-122"/>
              </a:rPr>
              <a:t>Can deny service</a:t>
            </a:r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/>
          <a:p>
            <a:fld id="{9355EC50-CD24-4166-830F-C24C2E168353}" type="slidenum">
              <a:rPr lang="zh-CN" altLang="en-US"/>
              <a:pPr/>
              <a:t>18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pitchFamily="2" charset="-122"/>
              </a:rPr>
              <a:t>Extreme Threat Model</a:t>
            </a:r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/>
          <a:p>
            <a:fld id="{176CAD3C-364F-4B52-8934-97B708F3BC3E}" type="slidenum">
              <a:rPr lang="zh-CN" altLang="en-US"/>
              <a:pPr/>
              <a:t>19</a:t>
            </a:fld>
            <a:endParaRPr lang="en-US" altLang="zh-CN"/>
          </a:p>
        </p:txBody>
      </p:sp>
      <p:grpSp>
        <p:nvGrpSpPr>
          <p:cNvPr id="34820" name="Group 3"/>
          <p:cNvGrpSpPr>
            <a:grpSpLocks/>
          </p:cNvGrpSpPr>
          <p:nvPr/>
        </p:nvGrpSpPr>
        <p:grpSpPr bwMode="auto">
          <a:xfrm>
            <a:off x="1574800" y="2362200"/>
            <a:ext cx="6591300" cy="3962400"/>
            <a:chOff x="896" y="1488"/>
            <a:chExt cx="4152" cy="2496"/>
          </a:xfrm>
        </p:grpSpPr>
        <p:pic>
          <p:nvPicPr>
            <p:cNvPr id="34829" name="Picture 4" descr="Web Virtualization Server Clip Art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96" y="1920"/>
              <a:ext cx="1288" cy="1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830" name="Picture 5" descr="See full size image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04" y="1488"/>
              <a:ext cx="744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831" name="Picture 6" descr="See full size image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04" y="3312"/>
              <a:ext cx="744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832" name="Picture 7" descr="See full size image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04" y="2400"/>
              <a:ext cx="744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4833" name="Line 8"/>
            <p:cNvSpPr>
              <a:spLocks noChangeShapeType="1"/>
            </p:cNvSpPr>
            <p:nvPr/>
          </p:nvSpPr>
          <p:spPr bwMode="auto">
            <a:xfrm flipV="1">
              <a:off x="2288" y="1776"/>
              <a:ext cx="192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4" name="Line 9"/>
            <p:cNvSpPr>
              <a:spLocks noChangeShapeType="1"/>
            </p:cNvSpPr>
            <p:nvPr/>
          </p:nvSpPr>
          <p:spPr bwMode="auto">
            <a:xfrm>
              <a:off x="2336" y="2640"/>
              <a:ext cx="192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5" name="Line 10"/>
            <p:cNvSpPr>
              <a:spLocks noChangeShapeType="1"/>
            </p:cNvSpPr>
            <p:nvPr/>
          </p:nvSpPr>
          <p:spPr bwMode="auto">
            <a:xfrm>
              <a:off x="2288" y="2736"/>
              <a:ext cx="1968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4821" name="Picture 11" descr="Wicked Easter Clip 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03400" y="3657600"/>
            <a:ext cx="1066800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2" name="Picture 12" descr="0060-0808-2502-5309_Combination_Lock_-_Padlock_Clip_Art_clipart_image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99400" y="2057400"/>
            <a:ext cx="45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3" name="Picture 13" descr="0060-0808-2502-5309_Combination_Lock_-_Padlock_Clip_Art_clipart_image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99400" y="3505200"/>
            <a:ext cx="45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4" name="Picture 14" descr="0060-0808-2502-5309_Combination_Lock_-_Padlock_Clip_Art_clipart_image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99400" y="4953000"/>
            <a:ext cx="45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7535" name="Picture 1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7800" y="3886200"/>
            <a:ext cx="62865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7536" name="Picture 1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7800" y="3886200"/>
            <a:ext cx="62865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7537" name="Picture 1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7800" y="3886200"/>
            <a:ext cx="62865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7538" name="Rectangle 18"/>
          <p:cNvSpPr>
            <a:spLocks noChangeArrowheads="1"/>
          </p:cNvSpPr>
          <p:nvPr/>
        </p:nvSpPr>
        <p:spPr bwMode="auto">
          <a:xfrm>
            <a:off x="3022600" y="6172200"/>
            <a:ext cx="37338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zh-CN" sz="2200">
                <a:solidFill>
                  <a:srgbClr val="0000FF"/>
                </a:solidFill>
                <a:latin typeface="Calibri" pitchFamily="34" charset="0"/>
                <a:ea typeface="宋体" pitchFamily="2" charset="-122"/>
              </a:rPr>
              <a:t>Server controls client’s</a:t>
            </a:r>
          </a:p>
          <a:p>
            <a:r>
              <a:rPr lang="en-US" altLang="zh-CN" sz="2200">
                <a:solidFill>
                  <a:srgbClr val="0000FF"/>
                </a:solidFill>
                <a:latin typeface="Calibri" pitchFamily="34" charset="0"/>
                <a:ea typeface="宋体" pitchFamily="2" charset="-122"/>
              </a:rPr>
              <a:t>application content software.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07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107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107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32703E-6 -4.24406E-6 L 0.43386 -0.1559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7" y="-7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32703E-6 -4.24406E-6 L 0.43386 0.0339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75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7" y="17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32703E-6 -4.24406E-6 L 0.43386 0.2138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7" y="1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7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3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pitchFamily="2" charset="-122"/>
              </a:rPr>
              <a:t>Motivation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/>
          <a:p>
            <a:fld id="{C1206D37-1DDE-41C7-856B-68D4192B9A24}" type="slidenum">
              <a:rPr lang="zh-CN" altLang="en-US"/>
              <a:pPr/>
              <a:t>2</a:t>
            </a:fld>
            <a:endParaRPr lang="en-US" altLang="zh-CN"/>
          </a:p>
        </p:txBody>
      </p:sp>
      <p:grpSp>
        <p:nvGrpSpPr>
          <p:cNvPr id="19460" name="Group 23"/>
          <p:cNvGrpSpPr>
            <a:grpSpLocks/>
          </p:cNvGrpSpPr>
          <p:nvPr/>
        </p:nvGrpSpPr>
        <p:grpSpPr bwMode="auto">
          <a:xfrm>
            <a:off x="431800" y="2057400"/>
            <a:ext cx="4495800" cy="4495800"/>
            <a:chOff x="416" y="1104"/>
            <a:chExt cx="3072" cy="3072"/>
          </a:xfrm>
        </p:grpSpPr>
        <p:pic>
          <p:nvPicPr>
            <p:cNvPr id="19462" name="Picture 5" descr="cartoon-clouds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16" y="1104"/>
              <a:ext cx="3072" cy="3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63" name="Picture 11" descr="stack_of_books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-812006">
              <a:off x="2000" y="3072"/>
              <a:ext cx="403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64" name="Picture 13" descr="1194984495549320725tabella_architetto_franc_01.svg.med.png (300×300)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-1833358">
              <a:off x="848" y="3360"/>
              <a:ext cx="38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65" name="Picture 15" descr="101932-simple-red-glossy-icon-social-media-logos-gmail.png (420×420)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rot="356812">
              <a:off x="2912" y="1440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66" name="Picture 17" descr="12491661961625815934signed-document-offer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336" y="2304"/>
              <a:ext cx="316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467" name="Picture 22" descr="ghost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D5F9BC"/>
                </a:clrFrom>
                <a:clrTo>
                  <a:srgbClr val="D5F9B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48" y="1920"/>
              <a:ext cx="816" cy="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461" name="Text Box 24"/>
          <p:cNvSpPr txBox="1">
            <a:spLocks noChangeArrowheads="1"/>
          </p:cNvSpPr>
          <p:nvPr/>
        </p:nvSpPr>
        <p:spPr bwMode="auto">
          <a:xfrm>
            <a:off x="5156200" y="1981200"/>
            <a:ext cx="49276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  <a:buFont typeface="Wingdings" pitchFamily="2" charset="2"/>
              <a:buChar char="§"/>
            </a:pPr>
            <a:r>
              <a:rPr lang="en-US" altLang="zh-CN" sz="3200" dirty="0" smtClean="0">
                <a:latin typeface="Calibri" pitchFamily="34" charset="0"/>
                <a:ea typeface="宋体" pitchFamily="2" charset="-122"/>
              </a:rPr>
              <a:t>  To take advantage of </a:t>
            </a:r>
            <a:r>
              <a:rPr lang="en-US" altLang="zh-CN" sz="3200" dirty="0">
                <a:latin typeface="Calibri" pitchFamily="34" charset="0"/>
                <a:ea typeface="宋体" pitchFamily="2" charset="-122"/>
              </a:rPr>
              <a:t>existing cloud services without revealing private data to </a:t>
            </a:r>
            <a:r>
              <a:rPr lang="en-US" altLang="zh-CN" sz="3200" dirty="0" err="1">
                <a:latin typeface="Calibri" pitchFamily="34" charset="0"/>
                <a:ea typeface="宋体" pitchFamily="2" charset="-122"/>
              </a:rPr>
              <a:t>untrusted</a:t>
            </a:r>
            <a:r>
              <a:rPr lang="en-US" altLang="zh-CN" sz="3200" dirty="0">
                <a:latin typeface="Calibri" pitchFamily="34" charset="0"/>
                <a:ea typeface="宋体" pitchFamily="2" charset="-122"/>
              </a:rPr>
              <a:t> servers</a:t>
            </a:r>
            <a:r>
              <a:rPr lang="en-US" altLang="zh-CN" sz="3200" dirty="0" smtClean="0">
                <a:latin typeface="Calibri" pitchFamily="34" charset="0"/>
                <a:ea typeface="宋体" pitchFamily="2" charset="-122"/>
              </a:rPr>
              <a:t>.</a:t>
            </a:r>
          </a:p>
          <a:p>
            <a:pPr algn="l">
              <a:spcBef>
                <a:spcPct val="50000"/>
              </a:spcBef>
              <a:buFont typeface="Wingdings" pitchFamily="2" charset="2"/>
              <a:buChar char="§"/>
            </a:pPr>
            <a:r>
              <a:rPr lang="en-US" altLang="zh-CN" sz="3200" dirty="0" smtClean="0">
                <a:latin typeface="Calibri" pitchFamily="34" charset="0"/>
                <a:ea typeface="宋体" pitchFamily="2" charset="-122"/>
              </a:rPr>
              <a:t>  We expect a solution that</a:t>
            </a:r>
          </a:p>
          <a:p>
            <a:pPr marL="914400" lvl="1" indent="-457200" algn="l">
              <a:spcBef>
                <a:spcPts val="1000"/>
              </a:spcBef>
              <a:buFont typeface="Arial" pitchFamily="34" charset="0"/>
              <a:buChar char="•"/>
            </a:pPr>
            <a:r>
              <a:rPr lang="en-US" altLang="zh-CN" sz="2800" dirty="0" smtClean="0">
                <a:latin typeface="Calibri" pitchFamily="34" charset="0"/>
                <a:ea typeface="宋体" pitchFamily="2" charset="-122"/>
              </a:rPr>
              <a:t>is easy to deploy</a:t>
            </a:r>
          </a:p>
          <a:p>
            <a:pPr marL="914400" lvl="1" indent="-457200" algn="l">
              <a:spcBef>
                <a:spcPts val="1000"/>
              </a:spcBef>
              <a:buFont typeface="Arial" pitchFamily="34" charset="0"/>
              <a:buChar char="•"/>
            </a:pPr>
            <a:r>
              <a:rPr lang="en-US" altLang="zh-CN" sz="2800" dirty="0" smtClean="0">
                <a:latin typeface="Calibri" pitchFamily="34" charset="0"/>
                <a:ea typeface="宋体" pitchFamily="2" charset="-122"/>
              </a:rPr>
              <a:t>and results in minimal  negative interference with existing functionalities</a:t>
            </a:r>
            <a:endParaRPr lang="en-US" altLang="zh-CN" sz="2800" dirty="0">
              <a:latin typeface="Calibri" pitchFamily="34" charset="0"/>
              <a:ea typeface="宋体" pitchFamily="2" charset="-122"/>
            </a:endParaRPr>
          </a:p>
          <a:p>
            <a:pPr algn="l">
              <a:spcBef>
                <a:spcPct val="50000"/>
              </a:spcBef>
            </a:pPr>
            <a:endParaRPr lang="en-US" altLang="zh-CN" sz="2400" dirty="0" smtClean="0">
              <a:latin typeface="Calibri" pitchFamily="34" charset="0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pitchFamily="2" charset="-122"/>
              </a:rPr>
              <a:t>Security Analysis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>
                <a:ea typeface="宋体" pitchFamily="2" charset="-122"/>
              </a:rPr>
              <a:t>Covert Channels such as timing or </a:t>
            </a:r>
            <a:r>
              <a:rPr lang="en-US" altLang="zh-CN" dirty="0" smtClean="0">
                <a:latin typeface="Serif"/>
                <a:ea typeface="宋体" pitchFamily="2" charset="-122"/>
              </a:rPr>
              <a:t>delta</a:t>
            </a:r>
          </a:p>
          <a:p>
            <a:pPr eaLnBrk="1" hangingPunct="1"/>
            <a:endParaRPr lang="en-US" altLang="zh-CN" dirty="0" smtClean="0">
              <a:ea typeface="宋体" pitchFamily="2" charset="-122"/>
            </a:endParaRPr>
          </a:p>
          <a:p>
            <a:pPr eaLnBrk="1" hangingPunct="1"/>
            <a:endParaRPr lang="en-US" altLang="zh-CN" dirty="0" smtClean="0">
              <a:ea typeface="宋体" pitchFamily="2" charset="-122"/>
            </a:endParaRPr>
          </a:p>
          <a:p>
            <a:pPr eaLnBrk="1" hangingPunct="1"/>
            <a:endParaRPr lang="en-US" altLang="zh-CN" dirty="0" smtClean="0">
              <a:ea typeface="宋体" pitchFamily="2" charset="-122"/>
            </a:endParaRPr>
          </a:p>
          <a:p>
            <a:pPr eaLnBrk="1" hangingPunct="1"/>
            <a:endParaRPr lang="en-US" altLang="zh-CN" dirty="0" smtClean="0">
              <a:ea typeface="宋体" pitchFamily="2" charset="-122"/>
            </a:endParaRPr>
          </a:p>
          <a:p>
            <a:pPr eaLnBrk="1" hangingPunct="1"/>
            <a:r>
              <a:rPr lang="en-US" altLang="zh-CN" dirty="0" smtClean="0">
                <a:ea typeface="宋体" pitchFamily="2" charset="-122"/>
              </a:rPr>
              <a:t>Using obfuscated protocol</a:t>
            </a:r>
          </a:p>
          <a:p>
            <a:pPr eaLnBrk="1" hangingPunct="1"/>
            <a:r>
              <a:rPr lang="en-US" altLang="zh-CN" dirty="0" smtClean="0">
                <a:ea typeface="宋体" pitchFamily="2" charset="-122"/>
              </a:rPr>
              <a:t>Dynamically generated client/server protocols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/>
          <a:p>
            <a:fld id="{406ED889-6C45-4642-9142-61B96DD85C4C}" type="slidenum">
              <a:rPr lang="zh-CN" altLang="en-US"/>
              <a:pPr/>
              <a:t>20</a:t>
            </a:fld>
            <a:endParaRPr lang="en-US" altLang="zh-CN"/>
          </a:p>
        </p:txBody>
      </p:sp>
      <p:grpSp>
        <p:nvGrpSpPr>
          <p:cNvPr id="35845" name="Group 4"/>
          <p:cNvGrpSpPr>
            <a:grpSpLocks/>
          </p:cNvGrpSpPr>
          <p:nvPr/>
        </p:nvGrpSpPr>
        <p:grpSpPr bwMode="auto">
          <a:xfrm>
            <a:off x="2260454" y="3048000"/>
            <a:ext cx="5410492" cy="1838716"/>
            <a:chOff x="1027" y="1776"/>
            <a:chExt cx="3866" cy="1387"/>
          </a:xfrm>
        </p:grpSpPr>
        <p:sp>
          <p:nvSpPr>
            <p:cNvPr id="35846" name="Text Box 5"/>
            <p:cNvSpPr txBox="1">
              <a:spLocks noChangeArrowheads="1"/>
            </p:cNvSpPr>
            <p:nvPr/>
          </p:nvSpPr>
          <p:spPr bwMode="auto">
            <a:xfrm>
              <a:off x="1027" y="2400"/>
              <a:ext cx="781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dirty="0">
                  <a:solidFill>
                    <a:srgbClr val="0000FF"/>
                  </a:solidFill>
                  <a:latin typeface="Comic Sans MS" pitchFamily="66" charset="0"/>
                  <a:ea typeface="宋体" pitchFamily="2" charset="-122"/>
                </a:rPr>
                <a:t>Virginia</a:t>
              </a:r>
            </a:p>
          </p:txBody>
        </p:sp>
        <p:sp>
          <p:nvSpPr>
            <p:cNvPr id="35847" name="Text Box 6"/>
            <p:cNvSpPr txBox="1">
              <a:spLocks noChangeArrowheads="1"/>
            </p:cNvSpPr>
            <p:nvPr/>
          </p:nvSpPr>
          <p:spPr bwMode="auto">
            <a:xfrm>
              <a:off x="4016" y="2400"/>
              <a:ext cx="877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dirty="0">
                  <a:solidFill>
                    <a:srgbClr val="FF0000"/>
                  </a:solidFill>
                  <a:latin typeface="Comic Sans MS" pitchFamily="66" charset="0"/>
                  <a:ea typeface="宋体" pitchFamily="2" charset="-122"/>
                </a:rPr>
                <a:t>California</a:t>
              </a:r>
            </a:p>
          </p:txBody>
        </p:sp>
        <p:cxnSp>
          <p:nvCxnSpPr>
            <p:cNvPr id="35848" name="AutoShape 7"/>
            <p:cNvCxnSpPr>
              <a:cxnSpLocks noChangeShapeType="1"/>
              <a:stCxn id="35846" idx="0"/>
              <a:endCxn id="35847" idx="0"/>
            </p:cNvCxnSpPr>
            <p:nvPr/>
          </p:nvCxnSpPr>
          <p:spPr bwMode="auto">
            <a:xfrm rot="5400000" flipH="1" flipV="1">
              <a:off x="2936" y="882"/>
              <a:ext cx="1" cy="3037"/>
            </a:xfrm>
            <a:prstGeom prst="curvedConnector3">
              <a:avLst>
                <a:gd name="adj1" fmla="val 25791885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5849" name="AutoShape 8"/>
            <p:cNvCxnSpPr>
              <a:cxnSpLocks noChangeShapeType="1"/>
            </p:cNvCxnSpPr>
            <p:nvPr/>
          </p:nvCxnSpPr>
          <p:spPr bwMode="auto">
            <a:xfrm rot="16200000" flipH="1">
              <a:off x="2911" y="1201"/>
              <a:ext cx="1" cy="2880"/>
            </a:xfrm>
            <a:prstGeom prst="curvedConnector3">
              <a:avLst>
                <a:gd name="adj1" fmla="val 2319842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35850" name="Text Box 9"/>
            <p:cNvSpPr txBox="1">
              <a:spLocks noChangeArrowheads="1"/>
            </p:cNvSpPr>
            <p:nvPr/>
          </p:nvSpPr>
          <p:spPr bwMode="auto">
            <a:xfrm>
              <a:off x="1680" y="1776"/>
              <a:ext cx="2534" cy="27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dirty="0">
                  <a:latin typeface="Courier New" pitchFamily="49" charset="0"/>
                  <a:ea typeface="宋体" pitchFamily="2" charset="-122"/>
                </a:rPr>
                <a:t>-1 +Cal =1 +</a:t>
              </a:r>
              <a:r>
                <a:rPr lang="en-US" altLang="zh-CN" dirty="0" err="1">
                  <a:latin typeface="Courier New" pitchFamily="49" charset="0"/>
                  <a:ea typeface="宋体" pitchFamily="2" charset="-122"/>
                </a:rPr>
                <a:t>fo</a:t>
              </a:r>
              <a:r>
                <a:rPr lang="en-US" altLang="zh-CN" dirty="0">
                  <a:latin typeface="Courier New" pitchFamily="49" charset="0"/>
                  <a:ea typeface="宋体" pitchFamily="2" charset="-122"/>
                </a:rPr>
                <a:t> =1 -2 =3</a:t>
              </a:r>
            </a:p>
          </p:txBody>
        </p:sp>
        <p:sp>
          <p:nvSpPr>
            <p:cNvPr id="35851" name="Text Box 10"/>
            <p:cNvSpPr txBox="1">
              <a:spLocks noChangeArrowheads="1"/>
            </p:cNvSpPr>
            <p:nvPr/>
          </p:nvSpPr>
          <p:spPr bwMode="auto">
            <a:xfrm>
              <a:off x="1953" y="2926"/>
              <a:ext cx="1920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>
                  <a:latin typeface="Courier New" pitchFamily="49" charset="0"/>
                  <a:ea typeface="宋体" pitchFamily="2" charset="-122"/>
                </a:rPr>
                <a:t>-5 +Califor =3</a:t>
              </a:r>
            </a:p>
          </p:txBody>
        </p:sp>
        <p:cxnSp>
          <p:nvCxnSpPr>
            <p:cNvPr id="35852" name="AutoShape 11"/>
            <p:cNvCxnSpPr>
              <a:cxnSpLocks noChangeShapeType="1"/>
              <a:stCxn id="35846" idx="3"/>
              <a:endCxn id="35847" idx="1"/>
            </p:cNvCxnSpPr>
            <p:nvPr/>
          </p:nvCxnSpPr>
          <p:spPr bwMode="auto">
            <a:xfrm>
              <a:off x="1808" y="2539"/>
              <a:ext cx="2208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35853" name="Text Box 12"/>
            <p:cNvSpPr txBox="1">
              <a:spLocks noChangeArrowheads="1"/>
            </p:cNvSpPr>
            <p:nvPr/>
          </p:nvSpPr>
          <p:spPr bwMode="auto">
            <a:xfrm>
              <a:off x="1952" y="2256"/>
              <a:ext cx="1920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>
                  <a:latin typeface="Courier New" pitchFamily="49" charset="0"/>
                  <a:ea typeface="宋体" pitchFamily="2" charset="-122"/>
                </a:rPr>
                <a:t>-8 +California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pitchFamily="2" charset="-122"/>
              </a:rPr>
              <a:t>Functional Evaluation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>
                <a:ea typeface="宋体" pitchFamily="2" charset="-122"/>
              </a:rPr>
              <a:t>Basic editing functions are supported</a:t>
            </a:r>
          </a:p>
          <a:p>
            <a:pPr eaLnBrk="1" hangingPunct="1"/>
            <a:r>
              <a:rPr lang="en-US" altLang="zh-CN" dirty="0" smtClean="0">
                <a:ea typeface="宋体" pitchFamily="2" charset="-122"/>
              </a:rPr>
              <a:t>Features disrupted:</a:t>
            </a:r>
          </a:p>
          <a:p>
            <a:pPr lvl="1" eaLnBrk="1" hangingPunct="1"/>
            <a:r>
              <a:rPr lang="en-US" altLang="zh-CN" dirty="0" smtClean="0">
                <a:ea typeface="宋体" pitchFamily="2" charset="-122"/>
              </a:rPr>
              <a:t>Translation</a:t>
            </a:r>
          </a:p>
          <a:p>
            <a:pPr lvl="1" eaLnBrk="1" hangingPunct="1"/>
            <a:r>
              <a:rPr lang="en-US" altLang="zh-CN" dirty="0" smtClean="0">
                <a:ea typeface="宋体" pitchFamily="2" charset="-122"/>
              </a:rPr>
              <a:t>Spell checking</a:t>
            </a:r>
          </a:p>
          <a:p>
            <a:pPr lvl="1" eaLnBrk="1" hangingPunct="1"/>
            <a:r>
              <a:rPr lang="en-US" altLang="zh-CN" dirty="0" smtClean="0">
                <a:ea typeface="宋体" pitchFamily="2" charset="-122"/>
              </a:rPr>
              <a:t>Drawings</a:t>
            </a:r>
          </a:p>
          <a:p>
            <a:pPr lvl="1" eaLnBrk="1" hangingPunct="1"/>
            <a:r>
              <a:rPr lang="en-US" altLang="zh-CN" dirty="0" smtClean="0">
                <a:ea typeface="宋体" pitchFamily="2" charset="-122"/>
              </a:rPr>
              <a:t>Export</a:t>
            </a:r>
          </a:p>
          <a:p>
            <a:pPr lvl="1" eaLnBrk="1" hangingPunct="1"/>
            <a:r>
              <a:rPr lang="en-US" altLang="zh-CN" dirty="0" smtClean="0">
                <a:ea typeface="宋体" pitchFamily="2" charset="-122"/>
              </a:rPr>
              <a:t>Collaboration</a:t>
            </a:r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/>
          <a:p>
            <a:fld id="{821E3AD6-E400-4527-A218-46C641FD2FE8}" type="slidenum">
              <a:rPr lang="zh-CN" altLang="en-US"/>
              <a:pPr/>
              <a:t>21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>
                <a:ea typeface="宋体" pitchFamily="2" charset="-122"/>
              </a:rPr>
              <a:t>Performance Evaluation</a:t>
            </a:r>
            <a:br>
              <a:rPr lang="en-US" altLang="zh-CN" dirty="0" smtClean="0">
                <a:ea typeface="宋体" pitchFamily="2" charset="-122"/>
              </a:rPr>
            </a:br>
            <a:r>
              <a:rPr lang="en-US" altLang="zh-CN" dirty="0" smtClean="0">
                <a:ea typeface="宋体" pitchFamily="2" charset="-122"/>
              </a:rPr>
              <a:t>Micro-Benchmarks</a:t>
            </a:r>
          </a:p>
        </p:txBody>
      </p:sp>
      <p:graphicFrame>
        <p:nvGraphicFramePr>
          <p:cNvPr id="80961" name="Group 65"/>
          <p:cNvGraphicFramePr>
            <a:graphicFrameLocks noGrp="1"/>
          </p:cNvGraphicFramePr>
          <p:nvPr>
            <p:ph sz="half" idx="2"/>
          </p:nvPr>
        </p:nvGraphicFramePr>
        <p:xfrm>
          <a:off x="2413000" y="2743200"/>
          <a:ext cx="5711372" cy="2308860"/>
        </p:xfrm>
        <a:graphic>
          <a:graphicData uri="http://schemas.openxmlformats.org/drawingml/2006/table">
            <a:tbl>
              <a:tblPr/>
              <a:tblGrid>
                <a:gridCol w="2855686"/>
                <a:gridCol w="2855686"/>
              </a:tblGrid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Average Time </a:t>
                      </a: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(per char)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encryption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.091 ms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decryption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.085 ms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transform delta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.110 ms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90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C67589-F5C1-4A9A-B87C-E8CF9DDADE2D}" type="slidenum">
              <a:rPr lang="zh-CN" altLang="en-US"/>
              <a:pPr/>
              <a:t>22</a:t>
            </a:fld>
            <a:endParaRPr lang="en-US" altLang="zh-CN"/>
          </a:p>
        </p:txBody>
      </p:sp>
      <p:sp>
        <p:nvSpPr>
          <p:cNvPr id="37910" name="Text Box 64"/>
          <p:cNvSpPr txBox="1">
            <a:spLocks noChangeArrowheads="1"/>
          </p:cNvSpPr>
          <p:nvPr/>
        </p:nvSpPr>
        <p:spPr bwMode="auto">
          <a:xfrm>
            <a:off x="1651000" y="5279572"/>
            <a:ext cx="7086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dirty="0" err="1">
                <a:latin typeface="Calibri" pitchFamily="34" charset="0"/>
                <a:ea typeface="宋体" pitchFamily="2" charset="-122"/>
              </a:rPr>
              <a:t>Microbenchmark</a:t>
            </a:r>
            <a:r>
              <a:rPr lang="en-US" altLang="zh-CN" sz="2400" dirty="0">
                <a:latin typeface="Calibri" pitchFamily="34" charset="0"/>
                <a:ea typeface="宋体" pitchFamily="2" charset="-122"/>
              </a:rPr>
              <a:t> of privacy-and-integrity mode </a:t>
            </a:r>
          </a:p>
          <a:p>
            <a:pPr>
              <a:spcBef>
                <a:spcPct val="50000"/>
              </a:spcBef>
            </a:pPr>
            <a:r>
              <a:rPr lang="en-US" altLang="zh-CN" sz="2400" dirty="0" smtClean="0">
                <a:latin typeface="Calibri" pitchFamily="34" charset="0"/>
                <a:ea typeface="宋体" pitchFamily="2" charset="-122"/>
              </a:rPr>
              <a:t>(</a:t>
            </a:r>
            <a:r>
              <a:rPr lang="en-US" altLang="zh-CN" sz="2400" dirty="0">
                <a:latin typeface="Calibri" pitchFamily="34" charset="0"/>
                <a:ea typeface="宋体" pitchFamily="2" charset="-122"/>
              </a:rPr>
              <a:t>avg. of 1000 tests)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>
                <a:ea typeface="宋体" pitchFamily="2" charset="-122"/>
              </a:rPr>
              <a:t>Macro-Benchmarks</a:t>
            </a:r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/>
          <a:p>
            <a:fld id="{ED820EA6-9C34-44FD-AD07-38EEC86F8A48}" type="slidenum">
              <a:rPr lang="zh-CN" altLang="en-US"/>
              <a:pPr/>
              <a:t>23</a:t>
            </a:fld>
            <a:endParaRPr lang="en-US" altLang="zh-CN"/>
          </a:p>
        </p:txBody>
      </p:sp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5156200" y="2438400"/>
          <a:ext cx="48006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/>
        </p:nvGraphicFramePr>
        <p:xfrm>
          <a:off x="355600" y="2438400"/>
          <a:ext cx="466725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pitchFamily="2" charset="-122"/>
              </a:rPr>
              <a:t>Conclusion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>
                <a:ea typeface="宋体" pitchFamily="2" charset="-122"/>
              </a:rPr>
              <a:t>Editing encrypted data can be practical</a:t>
            </a:r>
          </a:p>
          <a:p>
            <a:pPr eaLnBrk="1" hangingPunct="1"/>
            <a:r>
              <a:rPr lang="en-US" altLang="zh-CN" dirty="0" smtClean="0">
                <a:ea typeface="宋体" pitchFamily="2" charset="-122"/>
              </a:rPr>
              <a:t>Practical secure computation under relaxed security definitions can be very useful</a:t>
            </a:r>
          </a:p>
          <a:p>
            <a:pPr eaLnBrk="1" hangingPunct="1"/>
            <a:r>
              <a:rPr lang="en-US" altLang="zh-CN" dirty="0" smtClean="0">
                <a:ea typeface="宋体" pitchFamily="2" charset="-122"/>
              </a:rPr>
              <a:t>Would be a very challenging problem should the service provider chooses not </a:t>
            </a:r>
            <a:r>
              <a:rPr lang="en-US" altLang="zh-CN" smtClean="0">
                <a:ea typeface="宋体" pitchFamily="2" charset="-122"/>
              </a:rPr>
              <a:t>to cooperate</a:t>
            </a:r>
            <a:endParaRPr lang="en-US" altLang="zh-CN" dirty="0" smtClean="0">
              <a:ea typeface="宋体" pitchFamily="2" charset="-122"/>
            </a:endParaRPr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/>
          <a:p>
            <a:fld id="{9C424824-DE53-4D4B-9F25-CCBCA850ACB3}" type="slidenum">
              <a:rPr lang="zh-CN" altLang="en-US"/>
              <a:pPr/>
              <a:t>24</a:t>
            </a:fld>
            <a:endParaRPr lang="en-US" altLang="zh-CN"/>
          </a:p>
        </p:txBody>
      </p:sp>
      <p:sp>
        <p:nvSpPr>
          <p:cNvPr id="5" name="Rectangle 4"/>
          <p:cNvSpPr/>
          <p:nvPr/>
        </p:nvSpPr>
        <p:spPr>
          <a:xfrm>
            <a:off x="736600" y="5715000"/>
            <a:ext cx="8763618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eaLnBrk="1" hangingPunct="1"/>
            <a:r>
              <a:rPr lang="en-US" altLang="zh-CN" sz="3200" dirty="0" smtClean="0">
                <a:ea typeface="宋体" pitchFamily="2" charset="-122"/>
              </a:rPr>
              <a:t>Download from: </a:t>
            </a:r>
            <a:r>
              <a:rPr lang="en-US" altLang="zh-CN" sz="3200" dirty="0" smtClean="0">
                <a:solidFill>
                  <a:schemeClr val="accent2"/>
                </a:solidFill>
                <a:ea typeface="宋体" pitchFamily="2" charset="-122"/>
                <a:hlinkClick r:id="rId2"/>
              </a:rPr>
              <a:t>www.MightBeEvil.com/securedocs</a:t>
            </a:r>
            <a:endParaRPr lang="en-US" altLang="zh-CN" sz="3200" dirty="0" smtClean="0">
              <a:solidFill>
                <a:schemeClr val="accent2"/>
              </a:solidFill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>
                <a:ea typeface="宋体" pitchFamily="2" charset="-122"/>
              </a:rPr>
              <a:t>Observation: </a:t>
            </a:r>
            <a:br>
              <a:rPr lang="en-US" altLang="zh-CN" dirty="0" smtClean="0">
                <a:ea typeface="宋体" pitchFamily="2" charset="-122"/>
              </a:rPr>
            </a:br>
            <a:r>
              <a:rPr lang="en-US" altLang="zh-CN" dirty="0" smtClean="0">
                <a:ea typeface="宋体" pitchFamily="2" charset="-122"/>
              </a:rPr>
              <a:t>Server Doesn’t Need Data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03200" y="2209800"/>
            <a:ext cx="9499600" cy="4573588"/>
          </a:xfrm>
        </p:spPr>
        <p:txBody>
          <a:bodyPr/>
          <a:lstStyle/>
          <a:p>
            <a:pPr eaLnBrk="1" hangingPunct="1">
              <a:buNone/>
            </a:pPr>
            <a:r>
              <a:rPr lang="en-US" altLang="zh-CN" sz="4000" dirty="0" smtClean="0">
                <a:ea typeface="宋体" pitchFamily="2" charset="-122"/>
              </a:rPr>
              <a:t>	Many cloud applications perform most </a:t>
            </a:r>
            <a:r>
              <a:rPr lang="en-US" altLang="zh-CN" sz="4000" b="1" dirty="0" smtClean="0">
                <a:ea typeface="宋体" pitchFamily="2" charset="-122"/>
              </a:rPr>
              <a:t>data-dependent</a:t>
            </a:r>
            <a:r>
              <a:rPr lang="en-US" altLang="zh-CN" sz="4000" dirty="0" smtClean="0">
                <a:ea typeface="宋体" pitchFamily="2" charset="-122"/>
              </a:rPr>
              <a:t> computation on the client:</a:t>
            </a:r>
          </a:p>
          <a:p>
            <a:pPr lvl="1" eaLnBrk="1" hangingPunct="1"/>
            <a:r>
              <a:rPr lang="en-US" altLang="zh-CN" sz="3600" dirty="0" smtClean="0">
                <a:ea typeface="宋体" pitchFamily="2" charset="-122"/>
              </a:rPr>
              <a:t>Reduce server load</a:t>
            </a:r>
          </a:p>
          <a:p>
            <a:pPr lvl="1" eaLnBrk="1" hangingPunct="1"/>
            <a:r>
              <a:rPr lang="en-US" altLang="zh-CN" sz="3600" dirty="0" smtClean="0">
                <a:ea typeface="宋体" pitchFamily="2" charset="-122"/>
              </a:rPr>
              <a:t>Reduce latency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/>
          <a:p>
            <a:fld id="{76E68AC8-FACE-4B5D-B13A-CC1ADA4ABC1E}" type="slidenum">
              <a:rPr lang="zh-CN" altLang="en-US"/>
              <a:pPr/>
              <a:t>3</a:t>
            </a:fld>
            <a:endParaRPr lang="en-US" altLang="zh-CN"/>
          </a:p>
        </p:txBody>
      </p:sp>
      <p:sp>
        <p:nvSpPr>
          <p:cNvPr id="5" name="Rectangle 4"/>
          <p:cNvSpPr/>
          <p:nvPr/>
        </p:nvSpPr>
        <p:spPr>
          <a:xfrm>
            <a:off x="3556000" y="4876800"/>
            <a:ext cx="6146800" cy="20621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en-US" altLang="zh-CN" sz="3200" dirty="0" smtClean="0">
                <a:latin typeface="+mn-lt"/>
                <a:ea typeface="宋体" pitchFamily="2" charset="-122"/>
              </a:rPr>
              <a:t>Computation needed at server-side:</a:t>
            </a:r>
          </a:p>
          <a:p>
            <a:pPr algn="l" eaLnBrk="1" hangingPunct="1">
              <a:buFont typeface="Arial" pitchFamily="34" charset="0"/>
              <a:buChar char="•"/>
            </a:pPr>
            <a:r>
              <a:rPr lang="en-US" altLang="zh-CN" sz="3200" dirty="0">
                <a:latin typeface="+mn-lt"/>
                <a:ea typeface="宋体" pitchFamily="2" charset="-122"/>
              </a:rPr>
              <a:t> </a:t>
            </a:r>
            <a:r>
              <a:rPr lang="en-US" altLang="zh-CN" sz="3200" dirty="0" smtClean="0">
                <a:latin typeface="+mn-lt"/>
                <a:ea typeface="宋体" pitchFamily="2" charset="-122"/>
              </a:rPr>
              <a:t>Protecting proprietary algorithms</a:t>
            </a:r>
          </a:p>
          <a:p>
            <a:pPr algn="l" eaLnBrk="1" hangingPunct="1">
              <a:buFont typeface="Arial" pitchFamily="34" charset="0"/>
              <a:buChar char="•"/>
            </a:pPr>
            <a:r>
              <a:rPr lang="en-US" altLang="zh-CN" sz="3200" dirty="0">
                <a:latin typeface="+mn-lt"/>
                <a:ea typeface="宋体" pitchFamily="2" charset="-122"/>
              </a:rPr>
              <a:t> </a:t>
            </a:r>
            <a:r>
              <a:rPr lang="en-US" altLang="zh-CN" sz="3200" dirty="0" smtClean="0">
                <a:latin typeface="+mn-lt"/>
                <a:ea typeface="宋体" pitchFamily="2" charset="-122"/>
              </a:rPr>
              <a:t>Greater computing power</a:t>
            </a:r>
          </a:p>
          <a:p>
            <a:pPr algn="l" eaLnBrk="1" hangingPunct="1">
              <a:buFont typeface="Arial" pitchFamily="34" charset="0"/>
              <a:buChar char="•"/>
            </a:pPr>
            <a:r>
              <a:rPr lang="en-US" altLang="zh-CN" sz="3200" dirty="0">
                <a:latin typeface="+mn-lt"/>
                <a:ea typeface="宋体" pitchFamily="2" charset="-122"/>
              </a:rPr>
              <a:t> </a:t>
            </a:r>
            <a:r>
              <a:rPr lang="en-US" altLang="zh-CN" sz="3200" dirty="0" smtClean="0">
                <a:latin typeface="+mn-lt"/>
                <a:ea typeface="宋体" pitchFamily="2" charset="-122"/>
              </a:rPr>
              <a:t>Large data needed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4" descr="google-docs.jpg (1024×768)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79400" y="609600"/>
            <a:ext cx="7824638" cy="58689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2532" name="Slide Number Placeholder 5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/>
          <a:p>
            <a:fld id="{12EF74DA-743A-4FFA-8804-3A4270E206F4}" type="slidenum">
              <a:rPr lang="zh-CN" altLang="en-US"/>
              <a:pPr/>
              <a:t>4</a:t>
            </a:fld>
            <a:endParaRPr lang="en-US" altLang="zh-CN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4252685" y="3875314"/>
            <a:ext cx="5410200" cy="15696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3200" dirty="0">
                <a:latin typeface="Calibri" pitchFamily="34" charset="0"/>
                <a:ea typeface="宋体" pitchFamily="2" charset="-122"/>
              </a:rPr>
              <a:t>Developed a </a:t>
            </a:r>
            <a:r>
              <a:rPr lang="en-US" altLang="zh-CN" sz="3200" dirty="0" smtClean="0">
                <a:latin typeface="Calibri" pitchFamily="34" charset="0"/>
                <a:ea typeface="宋体" pitchFamily="2" charset="-122"/>
              </a:rPr>
              <a:t>Firefox extension </a:t>
            </a:r>
            <a:r>
              <a:rPr lang="en-US" altLang="zh-CN" sz="3200" dirty="0">
                <a:latin typeface="Calibri" pitchFamily="34" charset="0"/>
                <a:ea typeface="宋体" pitchFamily="2" charset="-122"/>
              </a:rPr>
              <a:t>to </a:t>
            </a:r>
            <a:r>
              <a:rPr lang="en-US" altLang="zh-CN" sz="3200" dirty="0" smtClean="0">
                <a:latin typeface="Calibri" pitchFamily="34" charset="0"/>
                <a:ea typeface="宋体" pitchFamily="2" charset="-122"/>
              </a:rPr>
              <a:t>enable private editing using Google </a:t>
            </a:r>
            <a:r>
              <a:rPr lang="en-US" altLang="zh-CN" sz="3200" dirty="0">
                <a:latin typeface="Calibri" pitchFamily="34" charset="0"/>
                <a:ea typeface="宋体" pitchFamily="2" charset="-122"/>
              </a:rPr>
              <a:t>Documents.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pitchFamily="2" charset="-122"/>
              </a:rPr>
              <a:t>Typical Threat Model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/>
          <a:p>
            <a:fld id="{C02B6276-D4D7-414B-9BA7-F2C12D7150DF}" type="slidenum">
              <a:rPr lang="zh-CN" altLang="en-US"/>
              <a:pPr/>
              <a:t>5</a:t>
            </a:fld>
            <a:endParaRPr lang="en-US" altLang="zh-CN"/>
          </a:p>
        </p:txBody>
      </p:sp>
      <p:grpSp>
        <p:nvGrpSpPr>
          <p:cNvPr id="23556" name="Group 15"/>
          <p:cNvGrpSpPr>
            <a:grpSpLocks/>
          </p:cNvGrpSpPr>
          <p:nvPr/>
        </p:nvGrpSpPr>
        <p:grpSpPr bwMode="auto">
          <a:xfrm>
            <a:off x="1574800" y="1752600"/>
            <a:ext cx="6591300" cy="3962400"/>
            <a:chOff x="896" y="1488"/>
            <a:chExt cx="4152" cy="2496"/>
          </a:xfrm>
        </p:grpSpPr>
        <p:pic>
          <p:nvPicPr>
            <p:cNvPr id="23563" name="Picture 5" descr="Web Virtualization Server Clip Art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96" y="1920"/>
              <a:ext cx="1288" cy="1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64" name="Picture 7" descr="See full size image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04" y="1488"/>
              <a:ext cx="744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65" name="Picture 9" descr="See full size image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04" y="3312"/>
              <a:ext cx="744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66" name="Picture 11" descr="See full size image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04" y="2400"/>
              <a:ext cx="744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567" name="Line 12"/>
            <p:cNvSpPr>
              <a:spLocks noChangeShapeType="1"/>
            </p:cNvSpPr>
            <p:nvPr/>
          </p:nvSpPr>
          <p:spPr bwMode="auto">
            <a:xfrm flipV="1">
              <a:off x="2288" y="1776"/>
              <a:ext cx="192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8" name="Line 13"/>
            <p:cNvSpPr>
              <a:spLocks noChangeShapeType="1"/>
            </p:cNvSpPr>
            <p:nvPr/>
          </p:nvSpPr>
          <p:spPr bwMode="auto">
            <a:xfrm>
              <a:off x="2336" y="2640"/>
              <a:ext cx="192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9" name="Line 14"/>
            <p:cNvSpPr>
              <a:spLocks noChangeShapeType="1"/>
            </p:cNvSpPr>
            <p:nvPr/>
          </p:nvSpPr>
          <p:spPr bwMode="auto">
            <a:xfrm>
              <a:off x="2288" y="2736"/>
              <a:ext cx="1968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49169" name="Picture 17" descr="Wicked Easter Clip 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03400" y="3048000"/>
            <a:ext cx="1066800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71" name="Picture 19" descr="0060-0808-2502-5309_Combination_Lock_-_Padlock_Clip_Art_clipart_image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99400" y="1524000"/>
            <a:ext cx="45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72" name="Picture 20" descr="0060-0808-2502-5309_Combination_Lock_-_Padlock_Clip_Art_clipart_image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99400" y="2895600"/>
            <a:ext cx="45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73" name="Picture 21" descr="0060-0808-2502-5309_Combination_Lock_-_Padlock_Clip_Art_clipart_image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99400" y="4343400"/>
            <a:ext cx="45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81" name="Rectangle 29"/>
          <p:cNvSpPr>
            <a:spLocks noChangeArrowheads="1"/>
          </p:cNvSpPr>
          <p:nvPr/>
        </p:nvSpPr>
        <p:spPr bwMode="auto">
          <a:xfrm>
            <a:off x="812800" y="4876800"/>
            <a:ext cx="3352800" cy="838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zh-CN" sz="2200" dirty="0">
                <a:solidFill>
                  <a:srgbClr val="FF0000"/>
                </a:solidFill>
                <a:latin typeface="Calibri" pitchFamily="34" charset="0"/>
                <a:ea typeface="宋体" pitchFamily="2" charset="-122"/>
              </a:rPr>
              <a:t>Server is </a:t>
            </a:r>
            <a:r>
              <a:rPr lang="en-US" altLang="zh-CN" sz="2200" i="1" dirty="0">
                <a:solidFill>
                  <a:srgbClr val="FF0000"/>
                </a:solidFill>
                <a:latin typeface="Calibri" pitchFamily="34" charset="0"/>
                <a:ea typeface="宋体" pitchFamily="2" charset="-122"/>
              </a:rPr>
              <a:t>not </a:t>
            </a:r>
            <a:r>
              <a:rPr lang="en-US" altLang="zh-CN" sz="2200" dirty="0">
                <a:solidFill>
                  <a:srgbClr val="FF0000"/>
                </a:solidFill>
                <a:latin typeface="Calibri" pitchFamily="34" charset="0"/>
                <a:ea typeface="宋体" pitchFamily="2" charset="-122"/>
              </a:rPr>
              <a:t>trusted, has</a:t>
            </a:r>
          </a:p>
          <a:p>
            <a:r>
              <a:rPr lang="en-US" altLang="zh-CN" sz="2200" dirty="0">
                <a:solidFill>
                  <a:srgbClr val="FF0000"/>
                </a:solidFill>
                <a:latin typeface="Calibri" pitchFamily="34" charset="0"/>
                <a:ea typeface="宋体" pitchFamily="2" charset="-122"/>
              </a:rPr>
              <a:t>full access to user data.</a:t>
            </a:r>
          </a:p>
        </p:txBody>
      </p:sp>
      <p:sp>
        <p:nvSpPr>
          <p:cNvPr id="49182" name="Rectangle 30"/>
          <p:cNvSpPr>
            <a:spLocks noChangeArrowheads="1"/>
          </p:cNvSpPr>
          <p:nvPr/>
        </p:nvSpPr>
        <p:spPr bwMode="auto">
          <a:xfrm>
            <a:off x="6680200" y="5791200"/>
            <a:ext cx="24384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zh-CN" sz="2200" dirty="0">
                <a:solidFill>
                  <a:srgbClr val="339966"/>
                </a:solidFill>
                <a:latin typeface="Calibri" pitchFamily="34" charset="0"/>
                <a:ea typeface="宋体" pitchFamily="2" charset="-122"/>
              </a:rPr>
              <a:t>Browser is not </a:t>
            </a:r>
          </a:p>
          <a:p>
            <a:r>
              <a:rPr lang="en-US" altLang="zh-CN" sz="2200" dirty="0">
                <a:solidFill>
                  <a:srgbClr val="339966"/>
                </a:solidFill>
                <a:latin typeface="Calibri" pitchFamily="34" charset="0"/>
                <a:ea typeface="宋体" pitchFamily="2" charset="-122"/>
              </a:rPr>
              <a:t>compromised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9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9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1000"/>
                                        <p:tgtEl>
                                          <p:spTgt spid="49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1000"/>
                                        <p:tgtEl>
                                          <p:spTgt spid="49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1000"/>
                                        <p:tgtEl>
                                          <p:spTgt spid="49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9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81" grpId="0" animBg="1"/>
      <p:bldP spid="4918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pitchFamily="2" charset="-122"/>
              </a:rPr>
              <a:t>Design Choices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/>
          <a:p>
            <a:fld id="{C06339D8-EEE0-42C0-A7A8-7405E5B30241}" type="slidenum">
              <a:rPr lang="zh-CN" altLang="en-US"/>
              <a:pPr/>
              <a:t>6</a:t>
            </a:fld>
            <a:endParaRPr lang="en-US" altLang="zh-CN"/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1270000" y="2286000"/>
            <a:ext cx="3200400" cy="3255963"/>
            <a:chOff x="800" y="1440"/>
            <a:chExt cx="2016" cy="2051"/>
          </a:xfrm>
        </p:grpSpPr>
        <p:pic>
          <p:nvPicPr>
            <p:cNvPr id="24593" name="Picture 10" descr="090328_edu_sina01.jpg (640×529)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00" y="1824"/>
              <a:ext cx="2016" cy="16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594" name="Rectangle 23"/>
            <p:cNvSpPr>
              <a:spLocks noChangeArrowheads="1"/>
            </p:cNvSpPr>
            <p:nvPr/>
          </p:nvSpPr>
          <p:spPr bwMode="auto">
            <a:xfrm>
              <a:off x="1562" y="1440"/>
              <a:ext cx="45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>
                  <a:latin typeface="Calibri" pitchFamily="34" charset="0"/>
                  <a:ea typeface="宋体" pitchFamily="2" charset="-122"/>
                </a:rPr>
                <a:t>Client</a:t>
              </a:r>
              <a:endParaRPr lang="zh-CN" altLang="en-US">
                <a:latin typeface="Calibri" pitchFamily="34" charset="0"/>
                <a:ea typeface="宋体" pitchFamily="2" charset="-122"/>
              </a:endParaRPr>
            </a:p>
          </p:txBody>
        </p:sp>
      </p:grpSp>
      <p:grpSp>
        <p:nvGrpSpPr>
          <p:cNvPr id="24581" name="Group 11"/>
          <p:cNvGrpSpPr>
            <a:grpSpLocks/>
          </p:cNvGrpSpPr>
          <p:nvPr/>
        </p:nvGrpSpPr>
        <p:grpSpPr bwMode="auto">
          <a:xfrm>
            <a:off x="7823200" y="2743200"/>
            <a:ext cx="1584325" cy="2371725"/>
            <a:chOff x="560" y="1680"/>
            <a:chExt cx="998" cy="1494"/>
          </a:xfrm>
        </p:grpSpPr>
        <p:pic>
          <p:nvPicPr>
            <p:cNvPr id="24591" name="Picture 5" descr="1194983813750083554server_mimooh_.svg.med.png (279×297)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60" y="2112"/>
              <a:ext cx="998" cy="1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592" name="Text Box 6"/>
            <p:cNvSpPr txBox="1">
              <a:spLocks noChangeArrowheads="1"/>
            </p:cNvSpPr>
            <p:nvPr/>
          </p:nvSpPr>
          <p:spPr bwMode="auto">
            <a:xfrm>
              <a:off x="608" y="1680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>
                  <a:latin typeface="Calibri" pitchFamily="34" charset="0"/>
                  <a:ea typeface="宋体" pitchFamily="2" charset="-122"/>
                </a:rPr>
                <a:t>Server</a:t>
              </a:r>
            </a:p>
          </p:txBody>
        </p:sp>
      </p:grpSp>
      <p:sp>
        <p:nvSpPr>
          <p:cNvPr id="24582" name="AutoShape 13"/>
          <p:cNvSpPr>
            <a:spLocks noChangeArrowheads="1"/>
          </p:cNvSpPr>
          <p:nvPr/>
        </p:nvSpPr>
        <p:spPr bwMode="auto">
          <a:xfrm>
            <a:off x="4546600" y="3962400"/>
            <a:ext cx="3200400" cy="457200"/>
          </a:xfrm>
          <a:prstGeom prst="leftRightArrow">
            <a:avLst>
              <a:gd name="adj1" fmla="val 50000"/>
              <a:gd name="adj2" fmla="val 140000"/>
            </a:avLst>
          </a:prstGeom>
          <a:solidFill>
            <a:schemeClr val="folHlink">
              <a:alpha val="3294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94220" name="Picture 12" descr="Server Small Case Icon Blue Clip Ar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94400" y="3810000"/>
            <a:ext cx="625475" cy="79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1574800" y="3581400"/>
            <a:ext cx="2667000" cy="1600200"/>
            <a:chOff x="560" y="2256"/>
            <a:chExt cx="1680" cy="1008"/>
          </a:xfrm>
        </p:grpSpPr>
        <p:sp useBgFill="1">
          <p:nvSpPr>
            <p:cNvPr id="24589" name="Rectangle 14"/>
            <p:cNvSpPr>
              <a:spLocks noChangeArrowheads="1"/>
            </p:cNvSpPr>
            <p:nvPr/>
          </p:nvSpPr>
          <p:spPr bwMode="auto">
            <a:xfrm>
              <a:off x="560" y="2256"/>
              <a:ext cx="1680" cy="1008"/>
            </a:xfrm>
            <a:prstGeom prst="rect">
              <a:avLst/>
            </a:prstGeom>
            <a:ln w="9525">
              <a:solidFill>
                <a:srgbClr val="808080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4590" name="Picture 15" descr="grease-monkey-logo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08" y="2304"/>
              <a:ext cx="576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4225" name="Text Box 17"/>
          <p:cNvSpPr txBox="1">
            <a:spLocks noChangeArrowheads="1"/>
          </p:cNvSpPr>
          <p:nvPr/>
        </p:nvSpPr>
        <p:spPr bwMode="auto">
          <a:xfrm>
            <a:off x="5842000" y="32766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latin typeface="Calibri" pitchFamily="34" charset="0"/>
                <a:ea typeface="宋体" pitchFamily="2" charset="-122"/>
              </a:rPr>
              <a:t>Proxy</a:t>
            </a:r>
          </a:p>
        </p:txBody>
      </p:sp>
      <p:sp>
        <p:nvSpPr>
          <p:cNvPr id="94227" name="Text Box 19"/>
          <p:cNvSpPr txBox="1">
            <a:spLocks noChangeArrowheads="1"/>
          </p:cNvSpPr>
          <p:nvPr/>
        </p:nvSpPr>
        <p:spPr bwMode="auto">
          <a:xfrm>
            <a:off x="2794000" y="38100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latin typeface="Calibri" pitchFamily="34" charset="0"/>
                <a:ea typeface="宋体" pitchFamily="2" charset="-122"/>
              </a:rPr>
              <a:t>User JS</a:t>
            </a:r>
          </a:p>
        </p:txBody>
      </p:sp>
      <p:pic>
        <p:nvPicPr>
          <p:cNvPr id="94229" name="Picture 21" descr="logo-add-ons-hal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84600" y="3886200"/>
            <a:ext cx="685800" cy="654050"/>
          </a:xfrm>
          <a:prstGeom prst="rect">
            <a:avLst/>
          </a:prstGeom>
          <a:noFill/>
          <a:ln w="28575">
            <a:solidFill>
              <a:srgbClr val="008080"/>
            </a:solidFill>
            <a:prstDash val="sysDot"/>
            <a:miter lim="800000"/>
            <a:headEnd/>
            <a:tailEnd/>
          </a:ln>
        </p:spPr>
      </p:pic>
      <p:sp>
        <p:nvSpPr>
          <p:cNvPr id="94230" name="Text Box 22"/>
          <p:cNvSpPr txBox="1">
            <a:spLocks noChangeArrowheads="1"/>
          </p:cNvSpPr>
          <p:nvPr/>
        </p:nvSpPr>
        <p:spPr bwMode="auto">
          <a:xfrm>
            <a:off x="3708400" y="34290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latin typeface="Calibri" pitchFamily="34" charset="0"/>
                <a:ea typeface="宋体" pitchFamily="2" charset="-122"/>
              </a:rPr>
              <a:t>Add-on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94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94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4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94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94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74633E-6 -1.66667E-6 L -0.06748 -0.00354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2" dur="1000"/>
                                        <p:tgtEl>
                                          <p:spTgt spid="94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25" grpId="0" build="allAtOnce"/>
      <p:bldP spid="94227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pitchFamily="2" charset="-122"/>
              </a:rPr>
              <a:t>Protocol Without Extension</a:t>
            </a: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/>
          <a:p>
            <a:fld id="{9E11E2DB-993F-41C1-8690-2456A27D2174}" type="slidenum">
              <a:rPr lang="zh-CN" altLang="en-US"/>
              <a:pPr/>
              <a:t>7</a:t>
            </a:fld>
            <a:endParaRPr lang="en-US" altLang="zh-CN"/>
          </a:p>
        </p:txBody>
      </p:sp>
      <p:sp>
        <p:nvSpPr>
          <p:cNvPr id="25604" name="AutoShape 8"/>
          <p:cNvSpPr>
            <a:spLocks noChangeArrowheads="1"/>
          </p:cNvSpPr>
          <p:nvPr/>
        </p:nvSpPr>
        <p:spPr bwMode="auto">
          <a:xfrm>
            <a:off x="8585200" y="5867400"/>
            <a:ext cx="1295400" cy="1066800"/>
          </a:xfrm>
          <a:prstGeom prst="flowChartMagneticDisk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282" name="AutoShape 26"/>
          <p:cNvSpPr>
            <a:spLocks noChangeArrowheads="1"/>
          </p:cNvSpPr>
          <p:nvPr/>
        </p:nvSpPr>
        <p:spPr bwMode="auto">
          <a:xfrm>
            <a:off x="8737600" y="5486400"/>
            <a:ext cx="990600" cy="609600"/>
          </a:xfrm>
          <a:prstGeom prst="flowChartDocumen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zh-CN" sz="1200" b="1">
                <a:ea typeface="宋体" pitchFamily="2" charset="-122"/>
              </a:rPr>
              <a:t>docid=001</a:t>
            </a:r>
          </a:p>
          <a:p>
            <a:r>
              <a:rPr lang="en-US" altLang="zh-CN" sz="1200">
                <a:latin typeface="Calibri" pitchFamily="34" charset="0"/>
                <a:ea typeface="宋体" pitchFamily="2" charset="-122"/>
              </a:rPr>
              <a:t>“sunny”</a:t>
            </a:r>
          </a:p>
        </p:txBody>
      </p:sp>
      <p:sp>
        <p:nvSpPr>
          <p:cNvPr id="25606" name="Text Box 4"/>
          <p:cNvSpPr txBox="1">
            <a:spLocks noChangeArrowheads="1"/>
          </p:cNvSpPr>
          <p:nvPr/>
        </p:nvSpPr>
        <p:spPr bwMode="auto">
          <a:xfrm>
            <a:off x="965200" y="19812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latin typeface="Calibri" pitchFamily="34" charset="0"/>
                <a:ea typeface="宋体" pitchFamily="2" charset="-122"/>
              </a:rPr>
              <a:t>Client</a:t>
            </a:r>
          </a:p>
        </p:txBody>
      </p:sp>
      <p:sp>
        <p:nvSpPr>
          <p:cNvPr id="25607" name="Text Box 5"/>
          <p:cNvSpPr txBox="1">
            <a:spLocks noChangeArrowheads="1"/>
          </p:cNvSpPr>
          <p:nvPr/>
        </p:nvSpPr>
        <p:spPr bwMode="auto">
          <a:xfrm>
            <a:off x="7594600" y="19812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latin typeface="Calibri" pitchFamily="34" charset="0"/>
                <a:ea typeface="宋体" pitchFamily="2" charset="-122"/>
              </a:rPr>
              <a:t>Server</a:t>
            </a:r>
          </a:p>
        </p:txBody>
      </p:sp>
      <p:sp>
        <p:nvSpPr>
          <p:cNvPr id="25608" name="Rectangle 6"/>
          <p:cNvSpPr>
            <a:spLocks noChangeArrowheads="1"/>
          </p:cNvSpPr>
          <p:nvPr/>
        </p:nvSpPr>
        <p:spPr bwMode="auto">
          <a:xfrm>
            <a:off x="1422400" y="2438400"/>
            <a:ext cx="152400" cy="46482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Rectangle 7"/>
          <p:cNvSpPr>
            <a:spLocks noChangeArrowheads="1"/>
          </p:cNvSpPr>
          <p:nvPr/>
        </p:nvSpPr>
        <p:spPr bwMode="auto">
          <a:xfrm>
            <a:off x="8051800" y="2438400"/>
            <a:ext cx="152400" cy="4648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266" name="AutoShape 10"/>
          <p:cNvSpPr>
            <a:spLocks noChangeArrowheads="1"/>
          </p:cNvSpPr>
          <p:nvPr/>
        </p:nvSpPr>
        <p:spPr bwMode="auto">
          <a:xfrm>
            <a:off x="1651000" y="2209800"/>
            <a:ext cx="1371600" cy="609600"/>
          </a:xfrm>
          <a:prstGeom prst="cloudCallout">
            <a:avLst>
              <a:gd name="adj1" fmla="val -62111"/>
              <a:gd name="adj2" fmla="val -3724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altLang="zh-CN" sz="1200" b="1">
                <a:latin typeface="Calibri" pitchFamily="34" charset="0"/>
                <a:ea typeface="宋体" pitchFamily="2" charset="-122"/>
              </a:rPr>
              <a:t>(1) Open document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727200" y="2667000"/>
            <a:ext cx="6172200" cy="609600"/>
            <a:chOff x="1088" y="1680"/>
            <a:chExt cx="3888" cy="384"/>
          </a:xfrm>
        </p:grpSpPr>
        <p:sp>
          <p:nvSpPr>
            <p:cNvPr id="25623" name="Line 11"/>
            <p:cNvSpPr>
              <a:spLocks noChangeShapeType="1"/>
            </p:cNvSpPr>
            <p:nvPr/>
          </p:nvSpPr>
          <p:spPr bwMode="auto">
            <a:xfrm>
              <a:off x="1088" y="1776"/>
              <a:ext cx="38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24" name="Text Box 12"/>
            <p:cNvSpPr txBox="1">
              <a:spLocks noChangeArrowheads="1"/>
            </p:cNvSpPr>
            <p:nvPr/>
          </p:nvSpPr>
          <p:spPr bwMode="auto">
            <a:xfrm rot="285818">
              <a:off x="2000" y="1680"/>
              <a:ext cx="201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400">
                  <a:latin typeface="Calibri" pitchFamily="34" charset="0"/>
                  <a:ea typeface="宋体" pitchFamily="2" charset="-122"/>
                </a:rPr>
                <a:t>http://docs.google.com/Doc?docid=</a:t>
              </a:r>
              <a:r>
                <a:rPr lang="en-US" altLang="zh-CN" sz="1400" b="1">
                  <a:latin typeface="Calibri" pitchFamily="34" charset="0"/>
                  <a:ea typeface="宋体" pitchFamily="2" charset="-122"/>
                </a:rPr>
                <a:t>001</a:t>
              </a:r>
            </a:p>
          </p:txBody>
        </p:sp>
      </p:grpSp>
      <p:sp>
        <p:nvSpPr>
          <p:cNvPr id="96269" name="AutoShape 13"/>
          <p:cNvSpPr>
            <a:spLocks noChangeArrowheads="1"/>
          </p:cNvSpPr>
          <p:nvPr/>
        </p:nvSpPr>
        <p:spPr bwMode="auto">
          <a:xfrm>
            <a:off x="8890000" y="5638800"/>
            <a:ext cx="685800" cy="457200"/>
          </a:xfrm>
          <a:prstGeom prst="flowChartDocumen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zh-CN" sz="1200" b="1">
                <a:latin typeface="Calibri" pitchFamily="34" charset="0"/>
                <a:ea typeface="宋体" pitchFamily="2" charset="-122"/>
              </a:rPr>
              <a:t>docid=001</a:t>
            </a:r>
          </a:p>
          <a:p>
            <a:r>
              <a:rPr lang="en-US" altLang="zh-CN" sz="1200">
                <a:latin typeface="Calibri" pitchFamily="34" charset="0"/>
                <a:ea typeface="宋体" pitchFamily="2" charset="-122"/>
              </a:rPr>
              <a:t>“cloudy”</a:t>
            </a:r>
          </a:p>
        </p:txBody>
      </p: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1727200" y="3429000"/>
            <a:ext cx="6172200" cy="488950"/>
            <a:chOff x="1088" y="2160"/>
            <a:chExt cx="3888" cy="308"/>
          </a:xfrm>
        </p:grpSpPr>
        <p:sp>
          <p:nvSpPr>
            <p:cNvPr id="25621" name="Line 14"/>
            <p:cNvSpPr>
              <a:spLocks noChangeShapeType="1"/>
            </p:cNvSpPr>
            <p:nvPr/>
          </p:nvSpPr>
          <p:spPr bwMode="auto">
            <a:xfrm flipH="1">
              <a:off x="1088" y="2160"/>
              <a:ext cx="38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22" name="Text Box 15"/>
            <p:cNvSpPr txBox="1">
              <a:spLocks noChangeArrowheads="1"/>
            </p:cNvSpPr>
            <p:nvPr/>
          </p:nvSpPr>
          <p:spPr bwMode="auto">
            <a:xfrm rot="-167563">
              <a:off x="1184" y="2304"/>
              <a:ext cx="3744" cy="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100">
                  <a:latin typeface="Courier New" pitchFamily="49" charset="0"/>
                  <a:ea typeface="宋体" pitchFamily="2" charset="-122"/>
                </a:rPr>
                <a:t>&lt;html&gt;...&lt;script&gt;var DOC_Content=“...</a:t>
              </a:r>
              <a:r>
                <a:rPr lang="en-US" altLang="zh-CN" sz="1100" b="1">
                  <a:latin typeface="Courier New" pitchFamily="49" charset="0"/>
                  <a:ea typeface="宋体" pitchFamily="2" charset="-122"/>
                </a:rPr>
                <a:t>cloudy</a:t>
              </a:r>
              <a:r>
                <a:rPr lang="en-US" altLang="zh-CN" sz="1100">
                  <a:latin typeface="Courier New" pitchFamily="49" charset="0"/>
                  <a:ea typeface="宋体" pitchFamily="2" charset="-122"/>
                </a:rPr>
                <a:t>...”&lt;/script&gt;…&lt;/html&gt;</a:t>
              </a:r>
              <a:endParaRPr lang="en-US" altLang="zh-CN" sz="1100" b="1">
                <a:latin typeface="Courier New" pitchFamily="49" charset="0"/>
                <a:ea typeface="宋体" pitchFamily="2" charset="-122"/>
              </a:endParaRPr>
            </a:p>
          </p:txBody>
        </p:sp>
      </p:grpSp>
      <p:sp>
        <p:nvSpPr>
          <p:cNvPr id="96274" name="AutoShape 18"/>
          <p:cNvSpPr>
            <a:spLocks noChangeArrowheads="1"/>
          </p:cNvSpPr>
          <p:nvPr/>
        </p:nvSpPr>
        <p:spPr bwMode="auto">
          <a:xfrm>
            <a:off x="1727200" y="4419600"/>
            <a:ext cx="1295400" cy="533400"/>
          </a:xfrm>
          <a:prstGeom prst="cloudCallout">
            <a:avLst>
              <a:gd name="adj1" fmla="val -61398"/>
              <a:gd name="adj2" fmla="val -3541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altLang="zh-CN" sz="1200" b="1">
                <a:latin typeface="Calibri" pitchFamily="34" charset="0"/>
                <a:ea typeface="宋体" pitchFamily="2" charset="-122"/>
              </a:rPr>
              <a:t>(2) Save “sunny”</a:t>
            </a: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1803400" y="4891088"/>
            <a:ext cx="6172200" cy="595312"/>
            <a:chOff x="1136" y="3081"/>
            <a:chExt cx="3888" cy="375"/>
          </a:xfrm>
        </p:grpSpPr>
        <p:sp>
          <p:nvSpPr>
            <p:cNvPr id="25619" name="Line 20"/>
            <p:cNvSpPr>
              <a:spLocks noChangeShapeType="1"/>
            </p:cNvSpPr>
            <p:nvPr/>
          </p:nvSpPr>
          <p:spPr bwMode="auto">
            <a:xfrm>
              <a:off x="1136" y="3168"/>
              <a:ext cx="38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20" name="Text Box 21"/>
            <p:cNvSpPr txBox="1">
              <a:spLocks noChangeArrowheads="1"/>
            </p:cNvSpPr>
            <p:nvPr/>
          </p:nvSpPr>
          <p:spPr bwMode="auto">
            <a:xfrm rot="285818">
              <a:off x="1669" y="3081"/>
              <a:ext cx="302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400">
                  <a:latin typeface="Calibri" pitchFamily="34" charset="0"/>
                  <a:ea typeface="宋体" pitchFamily="2" charset="-122"/>
                </a:rPr>
                <a:t>http://.../RawDocContents?docContents=“</a:t>
              </a:r>
              <a:r>
                <a:rPr lang="en-US" altLang="zh-CN" sz="1400" b="1">
                  <a:latin typeface="Calibri" pitchFamily="34" charset="0"/>
                  <a:ea typeface="宋体" pitchFamily="2" charset="-122"/>
                </a:rPr>
                <a:t>sunny”</a:t>
              </a:r>
            </a:p>
          </p:txBody>
        </p:sp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1803400" y="5638800"/>
            <a:ext cx="6172200" cy="488950"/>
            <a:chOff x="1088" y="2160"/>
            <a:chExt cx="3888" cy="308"/>
          </a:xfrm>
        </p:grpSpPr>
        <p:sp>
          <p:nvSpPr>
            <p:cNvPr id="25617" name="Line 23"/>
            <p:cNvSpPr>
              <a:spLocks noChangeShapeType="1"/>
            </p:cNvSpPr>
            <p:nvPr/>
          </p:nvSpPr>
          <p:spPr bwMode="auto">
            <a:xfrm flipH="1">
              <a:off x="1088" y="2160"/>
              <a:ext cx="38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8" name="Text Box 24"/>
            <p:cNvSpPr txBox="1">
              <a:spLocks noChangeArrowheads="1"/>
            </p:cNvSpPr>
            <p:nvPr/>
          </p:nvSpPr>
          <p:spPr bwMode="auto">
            <a:xfrm rot="-167563">
              <a:off x="1184" y="2304"/>
              <a:ext cx="3744" cy="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100">
                  <a:latin typeface="Courier New" pitchFamily="49" charset="0"/>
                  <a:ea typeface="宋体" pitchFamily="2" charset="-122"/>
                </a:rPr>
                <a:t>ACK:{contentFromServer:””,contentFromServerHash:0}</a:t>
              </a:r>
              <a:endParaRPr lang="en-US" altLang="zh-CN" sz="1100" b="1">
                <a:latin typeface="Courier New" pitchFamily="49" charset="0"/>
                <a:ea typeface="宋体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6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6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962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6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6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82" grpId="0" animBg="1"/>
      <p:bldP spid="96266" grpId="0" animBg="1"/>
      <p:bldP spid="96269" grpId="0" animBg="1"/>
      <p:bldP spid="9627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pitchFamily="2" charset="-122"/>
              </a:rPr>
              <a:t>Protocol Without Extension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/>
          <a:p>
            <a:fld id="{A3116B3F-3AA8-47E1-9119-01AC36B1EE8F}" type="slidenum">
              <a:rPr lang="zh-CN" altLang="en-US"/>
              <a:pPr/>
              <a:t>8</a:t>
            </a:fld>
            <a:endParaRPr lang="en-US" altLang="zh-CN"/>
          </a:p>
        </p:txBody>
      </p:sp>
      <p:sp>
        <p:nvSpPr>
          <p:cNvPr id="26628" name="AutoShape 2"/>
          <p:cNvSpPr>
            <a:spLocks noChangeArrowheads="1"/>
          </p:cNvSpPr>
          <p:nvPr/>
        </p:nvSpPr>
        <p:spPr bwMode="auto">
          <a:xfrm>
            <a:off x="8585200" y="5867400"/>
            <a:ext cx="1295400" cy="1066800"/>
          </a:xfrm>
          <a:prstGeom prst="flowChartMagneticDisk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AutoShape 3"/>
          <p:cNvSpPr>
            <a:spLocks noChangeArrowheads="1"/>
          </p:cNvSpPr>
          <p:nvPr/>
        </p:nvSpPr>
        <p:spPr bwMode="auto">
          <a:xfrm>
            <a:off x="8737600" y="5486400"/>
            <a:ext cx="990600" cy="609600"/>
          </a:xfrm>
          <a:prstGeom prst="flowChartDocumen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zh-CN" sz="1200" b="1">
                <a:ea typeface="宋体" pitchFamily="2" charset="-122"/>
              </a:rPr>
              <a:t>docid=001</a:t>
            </a:r>
          </a:p>
          <a:p>
            <a:r>
              <a:rPr lang="en-US" altLang="zh-CN" sz="1200">
                <a:latin typeface="Calibri" pitchFamily="34" charset="0"/>
                <a:ea typeface="宋体" pitchFamily="2" charset="-122"/>
              </a:rPr>
              <a:t>“sunny”</a:t>
            </a:r>
          </a:p>
        </p:txBody>
      </p:sp>
      <p:sp>
        <p:nvSpPr>
          <p:cNvPr id="26630" name="Text Box 5"/>
          <p:cNvSpPr txBox="1">
            <a:spLocks noChangeArrowheads="1"/>
          </p:cNvSpPr>
          <p:nvPr/>
        </p:nvSpPr>
        <p:spPr bwMode="auto">
          <a:xfrm>
            <a:off x="965200" y="19812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latin typeface="Calibri" pitchFamily="34" charset="0"/>
                <a:ea typeface="宋体" pitchFamily="2" charset="-122"/>
              </a:rPr>
              <a:t>Client</a:t>
            </a:r>
          </a:p>
        </p:txBody>
      </p:sp>
      <p:sp>
        <p:nvSpPr>
          <p:cNvPr id="26631" name="Text Box 6"/>
          <p:cNvSpPr txBox="1">
            <a:spLocks noChangeArrowheads="1"/>
          </p:cNvSpPr>
          <p:nvPr/>
        </p:nvSpPr>
        <p:spPr bwMode="auto">
          <a:xfrm>
            <a:off x="7594600" y="19812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latin typeface="Calibri" pitchFamily="34" charset="0"/>
                <a:ea typeface="宋体" pitchFamily="2" charset="-122"/>
              </a:rPr>
              <a:t>Server</a:t>
            </a:r>
          </a:p>
        </p:txBody>
      </p:sp>
      <p:sp>
        <p:nvSpPr>
          <p:cNvPr id="26632" name="Rectangle 7"/>
          <p:cNvSpPr>
            <a:spLocks noChangeArrowheads="1"/>
          </p:cNvSpPr>
          <p:nvPr/>
        </p:nvSpPr>
        <p:spPr bwMode="auto">
          <a:xfrm>
            <a:off x="1422400" y="2438400"/>
            <a:ext cx="152400" cy="46482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Rectangle 8"/>
          <p:cNvSpPr>
            <a:spLocks noChangeArrowheads="1"/>
          </p:cNvSpPr>
          <p:nvPr/>
        </p:nvSpPr>
        <p:spPr bwMode="auto">
          <a:xfrm>
            <a:off x="8051800" y="2438400"/>
            <a:ext cx="152400" cy="4648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AutoShape 17"/>
          <p:cNvSpPr>
            <a:spLocks noChangeArrowheads="1"/>
          </p:cNvSpPr>
          <p:nvPr/>
        </p:nvSpPr>
        <p:spPr bwMode="auto">
          <a:xfrm>
            <a:off x="1727200" y="2819400"/>
            <a:ext cx="1371600" cy="747713"/>
          </a:xfrm>
          <a:prstGeom prst="cloudCallout">
            <a:avLst>
              <a:gd name="adj1" fmla="val -61398"/>
              <a:gd name="adj2" fmla="val -74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altLang="zh-CN" sz="1200" b="1">
                <a:latin typeface="Calibri" pitchFamily="34" charset="0"/>
                <a:ea typeface="宋体" pitchFamily="2" charset="-122"/>
              </a:rPr>
              <a:t>(3) Save “sunshine”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1803400" y="3581400"/>
            <a:ext cx="6172200" cy="596900"/>
            <a:chOff x="1136" y="3080"/>
            <a:chExt cx="3888" cy="376"/>
          </a:xfrm>
        </p:grpSpPr>
        <p:sp>
          <p:nvSpPr>
            <p:cNvPr id="26640" name="Line 19"/>
            <p:cNvSpPr>
              <a:spLocks noChangeShapeType="1"/>
            </p:cNvSpPr>
            <p:nvPr/>
          </p:nvSpPr>
          <p:spPr bwMode="auto">
            <a:xfrm>
              <a:off x="1136" y="3168"/>
              <a:ext cx="38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41" name="Text Box 20"/>
            <p:cNvSpPr txBox="1">
              <a:spLocks noChangeArrowheads="1"/>
            </p:cNvSpPr>
            <p:nvPr/>
          </p:nvSpPr>
          <p:spPr bwMode="auto">
            <a:xfrm rot="285818">
              <a:off x="1669" y="3080"/>
              <a:ext cx="302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300">
                  <a:latin typeface="Calibri" pitchFamily="34" charset="0"/>
                  <a:ea typeface="宋体" pitchFamily="2" charset="-122"/>
                </a:rPr>
                <a:t>.../RawDocContents?contentIsDelta=true&amp;delta=“</a:t>
              </a:r>
              <a:r>
                <a:rPr lang="en-US" altLang="zh-CN" sz="1300" b="1">
                  <a:latin typeface="Calibri" pitchFamily="34" charset="0"/>
                  <a:ea typeface="宋体" pitchFamily="2" charset="-122"/>
                </a:rPr>
                <a:t>=3 +shi =1 -1 +e”</a:t>
              </a:r>
            </a:p>
          </p:txBody>
        </p:sp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803400" y="4329113"/>
            <a:ext cx="6172200" cy="488950"/>
            <a:chOff x="1088" y="2160"/>
            <a:chExt cx="3888" cy="308"/>
          </a:xfrm>
        </p:grpSpPr>
        <p:sp>
          <p:nvSpPr>
            <p:cNvPr id="26638" name="Line 22"/>
            <p:cNvSpPr>
              <a:spLocks noChangeShapeType="1"/>
            </p:cNvSpPr>
            <p:nvPr/>
          </p:nvSpPr>
          <p:spPr bwMode="auto">
            <a:xfrm flipH="1">
              <a:off x="1088" y="2160"/>
              <a:ext cx="38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9" name="Text Box 23"/>
            <p:cNvSpPr txBox="1">
              <a:spLocks noChangeArrowheads="1"/>
            </p:cNvSpPr>
            <p:nvPr/>
          </p:nvSpPr>
          <p:spPr bwMode="auto">
            <a:xfrm rot="-167563">
              <a:off x="1184" y="2304"/>
              <a:ext cx="3744" cy="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100">
                  <a:latin typeface="Courier New" pitchFamily="49" charset="0"/>
                  <a:ea typeface="宋体" pitchFamily="2" charset="-122"/>
                </a:rPr>
                <a:t>ACK:{contentFromServer:””,contentFromServerHash:0}</a:t>
              </a:r>
              <a:endParaRPr lang="en-US" altLang="zh-CN" sz="1100" b="1">
                <a:latin typeface="Courier New" pitchFamily="49" charset="0"/>
                <a:ea typeface="宋体" pitchFamily="2" charset="-122"/>
              </a:endParaRPr>
            </a:p>
          </p:txBody>
        </p:sp>
      </p:grpSp>
      <p:sp>
        <p:nvSpPr>
          <p:cNvPr id="98328" name="AutoShape 24"/>
          <p:cNvSpPr>
            <a:spLocks noChangeArrowheads="1"/>
          </p:cNvSpPr>
          <p:nvPr/>
        </p:nvSpPr>
        <p:spPr bwMode="auto">
          <a:xfrm>
            <a:off x="8737600" y="5486400"/>
            <a:ext cx="990600" cy="609600"/>
          </a:xfrm>
          <a:prstGeom prst="flowChartDocumen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zh-CN" sz="1200" b="1">
                <a:ea typeface="宋体" pitchFamily="2" charset="-122"/>
              </a:rPr>
              <a:t>docid=001</a:t>
            </a:r>
          </a:p>
          <a:p>
            <a:r>
              <a:rPr lang="en-US" altLang="zh-CN" sz="1200">
                <a:latin typeface="Calibri" pitchFamily="34" charset="0"/>
                <a:ea typeface="宋体" pitchFamily="2" charset="-122"/>
              </a:rPr>
              <a:t>“sunshine”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8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0" fill="hold"/>
                                        <p:tgtEl>
                                          <p:spTgt spid="983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00" fill="hold"/>
                                        <p:tgtEl>
                                          <p:spTgt spid="9832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28" grpId="0" animBg="1"/>
      <p:bldP spid="98328" grpId="1" animBg="1"/>
      <p:bldP spid="98328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pitchFamily="2" charset="-122"/>
              </a:rPr>
              <a:t>Protocol With Extension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4294967295"/>
          </p:nvPr>
        </p:nvSpPr>
        <p:spPr>
          <a:noFill/>
        </p:spPr>
        <p:txBody>
          <a:bodyPr/>
          <a:lstStyle/>
          <a:p>
            <a:fld id="{52280D24-F2D7-4941-8A65-F8318BF111C9}" type="slidenum">
              <a:rPr lang="zh-CN" altLang="en-US"/>
              <a:pPr/>
              <a:t>9</a:t>
            </a:fld>
            <a:endParaRPr lang="en-US" altLang="zh-CN"/>
          </a:p>
        </p:txBody>
      </p:sp>
      <p:sp>
        <p:nvSpPr>
          <p:cNvPr id="27652" name="AutoShape 2"/>
          <p:cNvSpPr>
            <a:spLocks noChangeArrowheads="1"/>
          </p:cNvSpPr>
          <p:nvPr/>
        </p:nvSpPr>
        <p:spPr bwMode="auto">
          <a:xfrm>
            <a:off x="8661400" y="5867400"/>
            <a:ext cx="1295400" cy="1066800"/>
          </a:xfrm>
          <a:prstGeom prst="flowChartMagneticDisk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55" name="AutoShape 3"/>
          <p:cNvSpPr>
            <a:spLocks noChangeArrowheads="1"/>
          </p:cNvSpPr>
          <p:nvPr/>
        </p:nvSpPr>
        <p:spPr bwMode="auto">
          <a:xfrm>
            <a:off x="8813800" y="5486400"/>
            <a:ext cx="990600" cy="609600"/>
          </a:xfrm>
          <a:prstGeom prst="flowChartDocumen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zh-CN" sz="1200" b="1">
                <a:ea typeface="宋体" pitchFamily="2" charset="-122"/>
              </a:rPr>
              <a:t>docid=001</a:t>
            </a:r>
          </a:p>
          <a:p>
            <a:r>
              <a:rPr lang="en-US" altLang="zh-CN" sz="1200">
                <a:latin typeface="Serif"/>
                <a:ea typeface="宋体" pitchFamily="2" charset="-122"/>
              </a:rPr>
              <a:t>E</a:t>
            </a:r>
            <a:r>
              <a:rPr lang="en-US" altLang="zh-CN" sz="1200">
                <a:latin typeface="Calibri" pitchFamily="34" charset="0"/>
                <a:ea typeface="宋体" pitchFamily="2" charset="-122"/>
              </a:rPr>
              <a:t>(‘sunny’)</a:t>
            </a:r>
          </a:p>
        </p:txBody>
      </p:sp>
      <p:sp>
        <p:nvSpPr>
          <p:cNvPr id="27654" name="Text Box 5"/>
          <p:cNvSpPr txBox="1">
            <a:spLocks noChangeArrowheads="1"/>
          </p:cNvSpPr>
          <p:nvPr/>
        </p:nvSpPr>
        <p:spPr bwMode="auto">
          <a:xfrm>
            <a:off x="584200" y="19812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latin typeface="Calibri" pitchFamily="34" charset="0"/>
                <a:ea typeface="宋体" pitchFamily="2" charset="-122"/>
              </a:rPr>
              <a:t>Client</a:t>
            </a:r>
          </a:p>
        </p:txBody>
      </p:sp>
      <p:sp>
        <p:nvSpPr>
          <p:cNvPr id="27655" name="Text Box 6"/>
          <p:cNvSpPr txBox="1">
            <a:spLocks noChangeArrowheads="1"/>
          </p:cNvSpPr>
          <p:nvPr/>
        </p:nvSpPr>
        <p:spPr bwMode="auto">
          <a:xfrm>
            <a:off x="7899400" y="19812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latin typeface="Calibri" pitchFamily="34" charset="0"/>
                <a:ea typeface="宋体" pitchFamily="2" charset="-122"/>
              </a:rPr>
              <a:t>Server</a:t>
            </a:r>
          </a:p>
        </p:txBody>
      </p:sp>
      <p:sp>
        <p:nvSpPr>
          <p:cNvPr id="27656" name="Rectangle 7"/>
          <p:cNvSpPr>
            <a:spLocks noChangeArrowheads="1"/>
          </p:cNvSpPr>
          <p:nvPr/>
        </p:nvSpPr>
        <p:spPr bwMode="auto">
          <a:xfrm>
            <a:off x="1041400" y="2438400"/>
            <a:ext cx="152400" cy="46482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8"/>
          <p:cNvSpPr>
            <a:spLocks noChangeArrowheads="1"/>
          </p:cNvSpPr>
          <p:nvPr/>
        </p:nvSpPr>
        <p:spPr bwMode="auto">
          <a:xfrm>
            <a:off x="8432800" y="2438400"/>
            <a:ext cx="152400" cy="4648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1" name="AutoShape 9"/>
          <p:cNvSpPr>
            <a:spLocks noChangeArrowheads="1"/>
          </p:cNvSpPr>
          <p:nvPr/>
        </p:nvSpPr>
        <p:spPr bwMode="auto">
          <a:xfrm>
            <a:off x="1346200" y="2209800"/>
            <a:ext cx="1295400" cy="609600"/>
          </a:xfrm>
          <a:prstGeom prst="cloudCallout">
            <a:avLst>
              <a:gd name="adj1" fmla="val -61458"/>
              <a:gd name="adj2" fmla="val -33593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altLang="zh-CN" sz="1200" b="1">
                <a:latin typeface="Calibri" pitchFamily="34" charset="0"/>
                <a:ea typeface="宋体" pitchFamily="2" charset="-122"/>
              </a:rPr>
              <a:t>(1) Open document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422400" y="2665413"/>
            <a:ext cx="3124200" cy="382587"/>
            <a:chOff x="1088" y="1676"/>
            <a:chExt cx="3888" cy="388"/>
          </a:xfrm>
        </p:grpSpPr>
        <p:sp>
          <p:nvSpPr>
            <p:cNvPr id="27687" name="Line 11"/>
            <p:cNvSpPr>
              <a:spLocks noChangeShapeType="1"/>
            </p:cNvSpPr>
            <p:nvPr/>
          </p:nvSpPr>
          <p:spPr bwMode="auto">
            <a:xfrm>
              <a:off x="1088" y="1776"/>
              <a:ext cx="38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88" name="Text Box 12"/>
            <p:cNvSpPr txBox="1">
              <a:spLocks noChangeArrowheads="1"/>
            </p:cNvSpPr>
            <p:nvPr/>
          </p:nvSpPr>
          <p:spPr bwMode="auto">
            <a:xfrm rot="285818">
              <a:off x="2285" y="1676"/>
              <a:ext cx="2015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400">
                  <a:latin typeface="Calibri" pitchFamily="34" charset="0"/>
                  <a:ea typeface="宋体" pitchFamily="2" charset="-122"/>
                </a:rPr>
                <a:t>…/Doc?docid=</a:t>
              </a:r>
              <a:r>
                <a:rPr lang="en-US" altLang="zh-CN" sz="1400" b="1">
                  <a:latin typeface="Calibri" pitchFamily="34" charset="0"/>
                  <a:ea typeface="宋体" pitchFamily="2" charset="-122"/>
                </a:rPr>
                <a:t>001</a:t>
              </a:r>
            </a:p>
          </p:txBody>
        </p:sp>
      </p:grpSp>
      <p:sp>
        <p:nvSpPr>
          <p:cNvPr id="100365" name="AutoShape 13"/>
          <p:cNvSpPr>
            <a:spLocks noChangeArrowheads="1"/>
          </p:cNvSpPr>
          <p:nvPr/>
        </p:nvSpPr>
        <p:spPr bwMode="auto">
          <a:xfrm>
            <a:off x="8966200" y="5638800"/>
            <a:ext cx="685800" cy="457200"/>
          </a:xfrm>
          <a:prstGeom prst="flowChartDocumen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zh-CN" sz="1200" b="1">
                <a:latin typeface="Calibri" pitchFamily="34" charset="0"/>
                <a:ea typeface="宋体" pitchFamily="2" charset="-122"/>
              </a:rPr>
              <a:t>docid=001</a:t>
            </a:r>
          </a:p>
          <a:p>
            <a:r>
              <a:rPr lang="en-US" altLang="zh-CN" sz="1200">
                <a:latin typeface="Serif"/>
                <a:ea typeface="宋体" pitchFamily="2" charset="-122"/>
              </a:rPr>
              <a:t>E</a:t>
            </a:r>
            <a:r>
              <a:rPr lang="en-US" altLang="zh-CN" sz="1200">
                <a:latin typeface="Calibri" pitchFamily="34" charset="0"/>
                <a:ea typeface="宋体" pitchFamily="2" charset="-122"/>
              </a:rPr>
              <a:t>(‘cloudy’)</a:t>
            </a:r>
          </a:p>
        </p:txBody>
      </p:sp>
      <p:sp>
        <p:nvSpPr>
          <p:cNvPr id="100369" name="AutoShape 17"/>
          <p:cNvSpPr>
            <a:spLocks noChangeArrowheads="1"/>
          </p:cNvSpPr>
          <p:nvPr/>
        </p:nvSpPr>
        <p:spPr bwMode="auto">
          <a:xfrm>
            <a:off x="1422400" y="4191000"/>
            <a:ext cx="1143000" cy="533400"/>
          </a:xfrm>
          <a:prstGeom prst="cloudCallout">
            <a:avLst>
              <a:gd name="adj1" fmla="val -60139"/>
              <a:gd name="adj2" fmla="val -2559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altLang="zh-CN" sz="1200" b="1">
                <a:latin typeface="Calibri" pitchFamily="34" charset="0"/>
                <a:ea typeface="宋体" pitchFamily="2" charset="-122"/>
              </a:rPr>
              <a:t>(2) Save “sunny”</a:t>
            </a: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1270000" y="4800600"/>
            <a:ext cx="3352800" cy="382588"/>
            <a:chOff x="1136" y="3079"/>
            <a:chExt cx="3888" cy="377"/>
          </a:xfrm>
        </p:grpSpPr>
        <p:sp>
          <p:nvSpPr>
            <p:cNvPr id="27685" name="Line 19"/>
            <p:cNvSpPr>
              <a:spLocks noChangeShapeType="1"/>
            </p:cNvSpPr>
            <p:nvPr/>
          </p:nvSpPr>
          <p:spPr bwMode="auto">
            <a:xfrm>
              <a:off x="1136" y="3168"/>
              <a:ext cx="38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86" name="Text Box 20"/>
            <p:cNvSpPr txBox="1">
              <a:spLocks noChangeArrowheads="1"/>
            </p:cNvSpPr>
            <p:nvPr/>
          </p:nvSpPr>
          <p:spPr bwMode="auto">
            <a:xfrm rot="285818">
              <a:off x="1663" y="3079"/>
              <a:ext cx="3022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100">
                  <a:latin typeface="Calibri" pitchFamily="34" charset="0"/>
                  <a:ea typeface="宋体" pitchFamily="2" charset="-122"/>
                </a:rPr>
                <a:t>…/RawDocContents?docContents=</a:t>
              </a:r>
              <a:r>
                <a:rPr lang="en-US" altLang="zh-CN" sz="1100" b="1">
                  <a:latin typeface="Calibri" pitchFamily="34" charset="0"/>
                  <a:ea typeface="宋体" pitchFamily="2" charset="-122"/>
                </a:rPr>
                <a:t>sunny</a:t>
              </a:r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5003800" y="5715000"/>
            <a:ext cx="3276600" cy="554038"/>
            <a:chOff x="1088" y="2160"/>
            <a:chExt cx="3888" cy="617"/>
          </a:xfrm>
        </p:grpSpPr>
        <p:sp>
          <p:nvSpPr>
            <p:cNvPr id="27683" name="Line 22"/>
            <p:cNvSpPr>
              <a:spLocks noChangeShapeType="1"/>
            </p:cNvSpPr>
            <p:nvPr/>
          </p:nvSpPr>
          <p:spPr bwMode="auto">
            <a:xfrm flipH="1">
              <a:off x="1088" y="2160"/>
              <a:ext cx="38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84" name="Text Box 23"/>
            <p:cNvSpPr txBox="1">
              <a:spLocks noChangeArrowheads="1"/>
            </p:cNvSpPr>
            <p:nvPr/>
          </p:nvSpPr>
          <p:spPr bwMode="auto">
            <a:xfrm rot="-167563">
              <a:off x="1193" y="2300"/>
              <a:ext cx="3743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100">
                  <a:latin typeface="Courier New" pitchFamily="49" charset="0"/>
                  <a:ea typeface="宋体" pitchFamily="2" charset="-122"/>
                </a:rPr>
                <a:t>ACK:{contentFromServer:””,contentFromServerHash:0}</a:t>
              </a:r>
              <a:endParaRPr lang="en-US" altLang="zh-CN" sz="1100" b="1">
                <a:latin typeface="Courier New" pitchFamily="49" charset="0"/>
                <a:ea typeface="宋体" pitchFamily="2" charset="-122"/>
              </a:endParaRPr>
            </a:p>
          </p:txBody>
        </p:sp>
      </p:grpSp>
      <p:sp>
        <p:nvSpPr>
          <p:cNvPr id="27664" name="Text Box 24"/>
          <p:cNvSpPr txBox="1">
            <a:spLocks noChangeArrowheads="1"/>
          </p:cNvSpPr>
          <p:nvPr/>
        </p:nvSpPr>
        <p:spPr bwMode="auto">
          <a:xfrm>
            <a:off x="4241800" y="19812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latin typeface="Calibri" pitchFamily="34" charset="0"/>
                <a:ea typeface="宋体" pitchFamily="2" charset="-122"/>
              </a:rPr>
              <a:t>Extension</a:t>
            </a:r>
          </a:p>
        </p:txBody>
      </p:sp>
      <p:sp>
        <p:nvSpPr>
          <p:cNvPr id="27665" name="Rectangle 25"/>
          <p:cNvSpPr>
            <a:spLocks noChangeArrowheads="1"/>
          </p:cNvSpPr>
          <p:nvPr/>
        </p:nvSpPr>
        <p:spPr bwMode="auto">
          <a:xfrm>
            <a:off x="4699000" y="2438400"/>
            <a:ext cx="152400" cy="4648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5080000" y="2971800"/>
            <a:ext cx="3048000" cy="381000"/>
            <a:chOff x="1088" y="1678"/>
            <a:chExt cx="3888" cy="386"/>
          </a:xfrm>
        </p:grpSpPr>
        <p:sp>
          <p:nvSpPr>
            <p:cNvPr id="27681" name="Line 27"/>
            <p:cNvSpPr>
              <a:spLocks noChangeShapeType="1"/>
            </p:cNvSpPr>
            <p:nvPr/>
          </p:nvSpPr>
          <p:spPr bwMode="auto">
            <a:xfrm>
              <a:off x="1088" y="1776"/>
              <a:ext cx="38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82" name="Text Box 28"/>
            <p:cNvSpPr txBox="1">
              <a:spLocks noChangeArrowheads="1"/>
            </p:cNvSpPr>
            <p:nvPr/>
          </p:nvSpPr>
          <p:spPr bwMode="auto">
            <a:xfrm rot="285818">
              <a:off x="1991" y="1678"/>
              <a:ext cx="2017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400">
                  <a:latin typeface="Calibri" pitchFamily="34" charset="0"/>
                  <a:ea typeface="宋体" pitchFamily="2" charset="-122"/>
                </a:rPr>
                <a:t>…/Doc?docid=</a:t>
              </a:r>
              <a:r>
                <a:rPr lang="en-US" altLang="zh-CN" sz="1400" b="1">
                  <a:latin typeface="Calibri" pitchFamily="34" charset="0"/>
                  <a:ea typeface="宋体" pitchFamily="2" charset="-122"/>
                </a:rPr>
                <a:t>001</a:t>
              </a:r>
            </a:p>
          </p:txBody>
        </p:sp>
      </p:grpSp>
      <p:grpSp>
        <p:nvGrpSpPr>
          <p:cNvPr id="6" name="Group 14"/>
          <p:cNvGrpSpPr>
            <a:grpSpLocks/>
          </p:cNvGrpSpPr>
          <p:nvPr/>
        </p:nvGrpSpPr>
        <p:grpSpPr bwMode="auto">
          <a:xfrm>
            <a:off x="5080000" y="3429000"/>
            <a:ext cx="2971800" cy="533400"/>
            <a:chOff x="1088" y="2160"/>
            <a:chExt cx="3888" cy="719"/>
          </a:xfrm>
        </p:grpSpPr>
        <p:sp>
          <p:nvSpPr>
            <p:cNvPr id="27679" name="Line 15"/>
            <p:cNvSpPr>
              <a:spLocks noChangeShapeType="1"/>
            </p:cNvSpPr>
            <p:nvPr/>
          </p:nvSpPr>
          <p:spPr bwMode="auto">
            <a:xfrm flipH="1">
              <a:off x="1088" y="2160"/>
              <a:ext cx="38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80" name="Text Box 16"/>
            <p:cNvSpPr txBox="1">
              <a:spLocks noChangeArrowheads="1"/>
            </p:cNvSpPr>
            <p:nvPr/>
          </p:nvSpPr>
          <p:spPr bwMode="auto">
            <a:xfrm rot="-167563">
              <a:off x="1192" y="2301"/>
              <a:ext cx="3745" cy="5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100">
                  <a:latin typeface="Courier New" pitchFamily="49" charset="0"/>
                  <a:ea typeface="宋体" pitchFamily="2" charset="-122"/>
                </a:rPr>
                <a:t>&lt;html&gt; “...</a:t>
              </a:r>
              <a:r>
                <a:rPr lang="en-US" altLang="zh-CN" sz="1100" b="1">
                  <a:latin typeface="Courier New" pitchFamily="49" charset="0"/>
                  <a:ea typeface="宋体" pitchFamily="2" charset="-122"/>
                </a:rPr>
                <a:t>E(‘cloudy’)</a:t>
              </a:r>
              <a:r>
                <a:rPr lang="en-US" altLang="zh-CN" sz="1100">
                  <a:latin typeface="Courier New" pitchFamily="49" charset="0"/>
                  <a:ea typeface="宋体" pitchFamily="2" charset="-122"/>
                </a:rPr>
                <a:t>...” &lt;/html&gt;</a:t>
              </a:r>
              <a:endParaRPr lang="en-US" altLang="zh-CN" sz="1100" b="1">
                <a:latin typeface="Courier New" pitchFamily="49" charset="0"/>
                <a:ea typeface="宋体" pitchFamily="2" charset="-122"/>
              </a:endParaRPr>
            </a:p>
          </p:txBody>
        </p:sp>
      </p:grpSp>
      <p:grpSp>
        <p:nvGrpSpPr>
          <p:cNvPr id="7" name="Group 29"/>
          <p:cNvGrpSpPr>
            <a:grpSpLocks/>
          </p:cNvGrpSpPr>
          <p:nvPr/>
        </p:nvGrpSpPr>
        <p:grpSpPr bwMode="auto">
          <a:xfrm>
            <a:off x="1346200" y="3581400"/>
            <a:ext cx="3124200" cy="365125"/>
            <a:chOff x="1088" y="2160"/>
            <a:chExt cx="3888" cy="492"/>
          </a:xfrm>
        </p:grpSpPr>
        <p:sp>
          <p:nvSpPr>
            <p:cNvPr id="27677" name="Line 30"/>
            <p:cNvSpPr>
              <a:spLocks noChangeShapeType="1"/>
            </p:cNvSpPr>
            <p:nvPr/>
          </p:nvSpPr>
          <p:spPr bwMode="auto">
            <a:xfrm flipH="1">
              <a:off x="1088" y="2160"/>
              <a:ext cx="38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8" name="Text Box 31"/>
            <p:cNvSpPr txBox="1">
              <a:spLocks noChangeArrowheads="1"/>
            </p:cNvSpPr>
            <p:nvPr/>
          </p:nvSpPr>
          <p:spPr bwMode="auto">
            <a:xfrm rot="-167563">
              <a:off x="1186" y="2301"/>
              <a:ext cx="3744" cy="3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100">
                  <a:latin typeface="Courier New" pitchFamily="49" charset="0"/>
                  <a:ea typeface="宋体" pitchFamily="2" charset="-122"/>
                </a:rPr>
                <a:t>&lt;html&gt; “...</a:t>
              </a:r>
              <a:r>
                <a:rPr lang="en-US" altLang="zh-CN" sz="1100" b="1">
                  <a:latin typeface="Courier New" pitchFamily="49" charset="0"/>
                  <a:ea typeface="宋体" pitchFamily="2" charset="-122"/>
                </a:rPr>
                <a:t> cloudy</a:t>
              </a:r>
              <a:r>
                <a:rPr lang="en-US" altLang="zh-CN" sz="1100">
                  <a:latin typeface="Courier New" pitchFamily="49" charset="0"/>
                  <a:ea typeface="宋体" pitchFamily="2" charset="-122"/>
                </a:rPr>
                <a:t>...” &lt;/html&gt;</a:t>
              </a:r>
              <a:endParaRPr lang="en-US" altLang="zh-CN" sz="1100" b="1">
                <a:latin typeface="Courier New" pitchFamily="49" charset="0"/>
                <a:ea typeface="宋体" pitchFamily="2" charset="-122"/>
              </a:endParaRPr>
            </a:p>
          </p:txBody>
        </p:sp>
      </p:grpSp>
      <p:grpSp>
        <p:nvGrpSpPr>
          <p:cNvPr id="8" name="Group 32"/>
          <p:cNvGrpSpPr>
            <a:grpSpLocks/>
          </p:cNvGrpSpPr>
          <p:nvPr/>
        </p:nvGrpSpPr>
        <p:grpSpPr bwMode="auto">
          <a:xfrm>
            <a:off x="5003800" y="5105400"/>
            <a:ext cx="3352800" cy="382588"/>
            <a:chOff x="1136" y="3077"/>
            <a:chExt cx="3888" cy="379"/>
          </a:xfrm>
        </p:grpSpPr>
        <p:sp>
          <p:nvSpPr>
            <p:cNvPr id="27675" name="Line 33"/>
            <p:cNvSpPr>
              <a:spLocks noChangeShapeType="1"/>
            </p:cNvSpPr>
            <p:nvPr/>
          </p:nvSpPr>
          <p:spPr bwMode="auto">
            <a:xfrm>
              <a:off x="1136" y="3168"/>
              <a:ext cx="38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6" name="Text Box 34"/>
            <p:cNvSpPr txBox="1">
              <a:spLocks noChangeArrowheads="1"/>
            </p:cNvSpPr>
            <p:nvPr/>
          </p:nvSpPr>
          <p:spPr bwMode="auto">
            <a:xfrm rot="285818">
              <a:off x="1663" y="3077"/>
              <a:ext cx="3020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100">
                  <a:latin typeface="Calibri" pitchFamily="34" charset="0"/>
                  <a:ea typeface="宋体" pitchFamily="2" charset="-122"/>
                </a:rPr>
                <a:t>RawDocContents?docContents=</a:t>
              </a:r>
              <a:r>
                <a:rPr lang="en-US" altLang="zh-CN" sz="1100" b="1">
                  <a:latin typeface="Calibri" pitchFamily="34" charset="0"/>
                  <a:ea typeface="宋体" pitchFamily="2" charset="-122"/>
                </a:rPr>
                <a:t>E(‘sunny’)</a:t>
              </a:r>
            </a:p>
          </p:txBody>
        </p:sp>
      </p:grpSp>
      <p:grpSp>
        <p:nvGrpSpPr>
          <p:cNvPr id="9" name="Group 35"/>
          <p:cNvGrpSpPr>
            <a:grpSpLocks/>
          </p:cNvGrpSpPr>
          <p:nvPr/>
        </p:nvGrpSpPr>
        <p:grpSpPr bwMode="auto">
          <a:xfrm>
            <a:off x="1346200" y="5943600"/>
            <a:ext cx="3200400" cy="547688"/>
            <a:chOff x="1088" y="2160"/>
            <a:chExt cx="3888" cy="646"/>
          </a:xfrm>
        </p:grpSpPr>
        <p:sp>
          <p:nvSpPr>
            <p:cNvPr id="27673" name="Line 36"/>
            <p:cNvSpPr>
              <a:spLocks noChangeShapeType="1"/>
            </p:cNvSpPr>
            <p:nvPr/>
          </p:nvSpPr>
          <p:spPr bwMode="auto">
            <a:xfrm flipH="1">
              <a:off x="1088" y="2160"/>
              <a:ext cx="38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4" name="Text Box 37"/>
            <p:cNvSpPr txBox="1">
              <a:spLocks noChangeArrowheads="1"/>
            </p:cNvSpPr>
            <p:nvPr/>
          </p:nvSpPr>
          <p:spPr bwMode="auto">
            <a:xfrm rot="-167563">
              <a:off x="1192" y="2300"/>
              <a:ext cx="3745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1100">
                  <a:latin typeface="Courier New" pitchFamily="49" charset="0"/>
                  <a:ea typeface="宋体" pitchFamily="2" charset="-122"/>
                </a:rPr>
                <a:t>ACK:{contentFromServer:””,contentFromServerHash:0}</a:t>
              </a:r>
              <a:endParaRPr lang="en-US" altLang="zh-CN" sz="1100" b="1">
                <a:latin typeface="Courier New" pitchFamily="49" charset="0"/>
                <a:ea typeface="宋体" pitchFamily="2" charset="-122"/>
              </a:endParaRPr>
            </a:p>
          </p:txBody>
        </p:sp>
      </p:grpSp>
      <p:sp>
        <p:nvSpPr>
          <p:cNvPr id="100390" name="Text Box 38"/>
          <p:cNvSpPr txBox="1">
            <a:spLocks noChangeArrowheads="1"/>
          </p:cNvSpPr>
          <p:nvPr/>
        </p:nvSpPr>
        <p:spPr bwMode="auto">
          <a:xfrm>
            <a:off x="4165600" y="3657600"/>
            <a:ext cx="457200" cy="306388"/>
          </a:xfrm>
          <a:prstGeom prst="rect">
            <a:avLst/>
          </a:prstGeom>
          <a:noFill/>
          <a:ln w="1587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300" i="1">
                <a:latin typeface="Calibri" pitchFamily="34" charset="0"/>
                <a:ea typeface="宋体" pitchFamily="2" charset="-122"/>
              </a:rPr>
              <a:t>Dec</a:t>
            </a:r>
          </a:p>
        </p:txBody>
      </p:sp>
      <p:sp>
        <p:nvSpPr>
          <p:cNvPr id="100391" name="Text Box 39"/>
          <p:cNvSpPr txBox="1">
            <a:spLocks noChangeArrowheads="1"/>
          </p:cNvSpPr>
          <p:nvPr/>
        </p:nvSpPr>
        <p:spPr bwMode="auto">
          <a:xfrm>
            <a:off x="4165600" y="4648200"/>
            <a:ext cx="457200" cy="306388"/>
          </a:xfrm>
          <a:prstGeom prst="rect">
            <a:avLst/>
          </a:prstGeom>
          <a:noFill/>
          <a:ln w="1587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300" i="1">
                <a:latin typeface="Calibri" pitchFamily="34" charset="0"/>
                <a:ea typeface="宋体" pitchFamily="2" charset="-122"/>
              </a:rPr>
              <a:t>Enc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0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0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0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0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1003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00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animBg="1"/>
      <p:bldP spid="100361" grpId="0" animBg="1"/>
      <p:bldP spid="100365" grpId="0" animBg="1"/>
      <p:bldP spid="100369" grpId="0" animBg="1"/>
      <p:bldP spid="100390" grpId="0" animBg="1"/>
      <p:bldP spid="100391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Default Design">
    <a:majorFont>
      <a:latin typeface="Calibri"/>
      <a:ea typeface=""/>
      <a:cs typeface=""/>
    </a:majorFont>
    <a:minorFont>
      <a:latin typeface="Calibri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Default Design">
    <a:majorFont>
      <a:latin typeface="Calibri"/>
      <a:ea typeface=""/>
      <a:cs typeface=""/>
    </a:majorFont>
    <a:minorFont>
      <a:latin typeface="Calibri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1909</TotalTime>
  <Words>805</Words>
  <Application>Microsoft Office PowerPoint</Application>
  <PresentationFormat>Custom</PresentationFormat>
  <Paragraphs>257</Paragraphs>
  <Slides>24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Default Design</vt:lpstr>
      <vt:lpstr>Equation</vt:lpstr>
      <vt:lpstr>Private Editing Using  Untrusted Cloud Services</vt:lpstr>
      <vt:lpstr>Motivation</vt:lpstr>
      <vt:lpstr>Observation:  Server Doesn’t Need Data</vt:lpstr>
      <vt:lpstr>Slide 4</vt:lpstr>
      <vt:lpstr>Typical Threat Model</vt:lpstr>
      <vt:lpstr>Design Choices</vt:lpstr>
      <vt:lpstr>Protocol Without Extension</vt:lpstr>
      <vt:lpstr>Protocol Without Extension</vt:lpstr>
      <vt:lpstr>Protocol With Extension</vt:lpstr>
      <vt:lpstr>Protocol With Extension</vt:lpstr>
      <vt:lpstr>Incremental Encryption</vt:lpstr>
      <vt:lpstr>Privacy Only Mode</vt:lpstr>
      <vt:lpstr>Multiple Characters per Block</vt:lpstr>
      <vt:lpstr>IndexedSkipList</vt:lpstr>
      <vt:lpstr>IndexedSkipList</vt:lpstr>
      <vt:lpstr>IndexedSkipList</vt:lpstr>
      <vt:lpstr>IndexedSkipList</vt:lpstr>
      <vt:lpstr>Security Analysis</vt:lpstr>
      <vt:lpstr>Extreme Threat Model</vt:lpstr>
      <vt:lpstr>Security Analysis</vt:lpstr>
      <vt:lpstr>Functional Evaluation</vt:lpstr>
      <vt:lpstr>Performance Evaluation Micro-Benchmarks</vt:lpstr>
      <vt:lpstr>Macro-Benchmarks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</dc:creator>
  <cp:lastModifiedBy>David Evans</cp:lastModifiedBy>
  <cp:revision>124</cp:revision>
  <dcterms:created xsi:type="dcterms:W3CDTF">2004-05-06T09:28:21Z</dcterms:created>
  <dcterms:modified xsi:type="dcterms:W3CDTF">2011-06-24T17:00:16Z</dcterms:modified>
</cp:coreProperties>
</file>